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71" r:id="rId2"/>
    <p:sldId id="291" r:id="rId3"/>
    <p:sldId id="295" r:id="rId4"/>
    <p:sldId id="297" r:id="rId5"/>
    <p:sldId id="258" r:id="rId6"/>
    <p:sldId id="268" r:id="rId7"/>
    <p:sldId id="285" r:id="rId8"/>
    <p:sldId id="276" r:id="rId9"/>
    <p:sldId id="270" r:id="rId10"/>
    <p:sldId id="259" r:id="rId11"/>
    <p:sldId id="298" r:id="rId12"/>
    <p:sldId id="299" r:id="rId13"/>
    <p:sldId id="286" r:id="rId14"/>
    <p:sldId id="265" r:id="rId15"/>
    <p:sldId id="266" r:id="rId16"/>
    <p:sldId id="267" r:id="rId17"/>
    <p:sldId id="300" r:id="rId18"/>
    <p:sldId id="294" r:id="rId19"/>
    <p:sldId id="277" r:id="rId20"/>
    <p:sldId id="278" r:id="rId21"/>
    <p:sldId id="279" r:id="rId22"/>
    <p:sldId id="292" r:id="rId23"/>
    <p:sldId id="283" r:id="rId24"/>
    <p:sldId id="272" r:id="rId25"/>
    <p:sldId id="288" r:id="rId26"/>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143" autoAdjust="0"/>
  </p:normalViewPr>
  <p:slideViewPr>
    <p:cSldViewPr>
      <p:cViewPr varScale="1">
        <p:scale>
          <a:sx n="54" d="100"/>
          <a:sy n="54" d="100"/>
        </p:scale>
        <p:origin x="1644" y="72"/>
      </p:cViewPr>
      <p:guideLst>
        <p:guide orient="horz" pos="2160"/>
        <p:guide pos="2880"/>
      </p:guideLst>
    </p:cSldViewPr>
  </p:slideViewPr>
  <p:notesTextViewPr>
    <p:cViewPr>
      <p:scale>
        <a:sx n="1" d="1"/>
        <a:sy n="1" d="1"/>
      </p:scale>
      <p:origin x="0" y="0"/>
    </p:cViewPr>
  </p:notesTextViewPr>
  <p:sorterViewPr>
    <p:cViewPr>
      <p:scale>
        <a:sx n="100" d="100"/>
        <a:sy n="100" d="100"/>
      </p:scale>
      <p:origin x="0" y="234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33EC7-AC8E-4DB1-8BB0-DD6E38ED405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7D6E899-0138-47A8-AB1F-29EE8BE04E70}">
      <dgm:prSet/>
      <dgm:spPr>
        <a:solidFill>
          <a:srgbClr val="FF0000"/>
        </a:solidFill>
      </dgm:spPr>
      <dgm:t>
        <a:bodyPr/>
        <a:lstStyle/>
        <a:p>
          <a:pPr algn="ctr" rtl="0"/>
          <a:r>
            <a:rPr lang="en-GB" b="1" dirty="0"/>
            <a:t>IFRC Youth Engagement Strategy</a:t>
          </a:r>
        </a:p>
      </dgm:t>
    </dgm:pt>
    <dgm:pt modelId="{8B155F0E-4DC0-44D9-82AA-AF322AB978BF}" type="parTrans" cxnId="{9A5D35C2-61D2-49C5-8748-2E31315EED93}">
      <dgm:prSet/>
      <dgm:spPr/>
      <dgm:t>
        <a:bodyPr/>
        <a:lstStyle/>
        <a:p>
          <a:endParaRPr lang="en-GB"/>
        </a:p>
      </dgm:t>
    </dgm:pt>
    <dgm:pt modelId="{AD8522D8-4066-4429-A05D-6F1014E5799B}" type="sibTrans" cxnId="{9A5D35C2-61D2-49C5-8748-2E31315EED93}">
      <dgm:prSet/>
      <dgm:spPr/>
      <dgm:t>
        <a:bodyPr/>
        <a:lstStyle/>
        <a:p>
          <a:endParaRPr lang="en-GB"/>
        </a:p>
      </dgm:t>
    </dgm:pt>
    <dgm:pt modelId="{02DEF59D-8CB2-4A16-AD8B-4C9E0CA40BF2}" type="pres">
      <dgm:prSet presAssocID="{39133EC7-AC8E-4DB1-8BB0-DD6E38ED405E}" presName="linear" presStyleCnt="0">
        <dgm:presLayoutVars>
          <dgm:animLvl val="lvl"/>
          <dgm:resizeHandles val="exact"/>
        </dgm:presLayoutVars>
      </dgm:prSet>
      <dgm:spPr/>
    </dgm:pt>
    <dgm:pt modelId="{AF25BC2D-985D-46CA-924A-DEB872135333}" type="pres">
      <dgm:prSet presAssocID="{67D6E899-0138-47A8-AB1F-29EE8BE04E70}" presName="parentText" presStyleLbl="node1" presStyleIdx="0" presStyleCnt="1" custScaleY="90909" custLinFactNeighborY="10181">
        <dgm:presLayoutVars>
          <dgm:chMax val="0"/>
          <dgm:bulletEnabled val="1"/>
        </dgm:presLayoutVars>
      </dgm:prSet>
      <dgm:spPr/>
    </dgm:pt>
  </dgm:ptLst>
  <dgm:cxnLst>
    <dgm:cxn modelId="{89DA277F-43E5-4FC2-AF3F-CECA37A31E49}" type="presOf" srcId="{67D6E899-0138-47A8-AB1F-29EE8BE04E70}" destId="{AF25BC2D-985D-46CA-924A-DEB872135333}" srcOrd="0" destOrd="0" presId="urn:microsoft.com/office/officeart/2005/8/layout/vList2"/>
    <dgm:cxn modelId="{0B40F69C-5E87-414B-AEBB-EE3519419FDF}" type="presOf" srcId="{39133EC7-AC8E-4DB1-8BB0-DD6E38ED405E}" destId="{02DEF59D-8CB2-4A16-AD8B-4C9E0CA40BF2}" srcOrd="0" destOrd="0" presId="urn:microsoft.com/office/officeart/2005/8/layout/vList2"/>
    <dgm:cxn modelId="{9A5D35C2-61D2-49C5-8748-2E31315EED93}" srcId="{39133EC7-AC8E-4DB1-8BB0-DD6E38ED405E}" destId="{67D6E899-0138-47A8-AB1F-29EE8BE04E70}" srcOrd="0" destOrd="0" parTransId="{8B155F0E-4DC0-44D9-82AA-AF322AB978BF}" sibTransId="{AD8522D8-4066-4429-A05D-6F1014E5799B}"/>
    <dgm:cxn modelId="{93C85920-4C8E-420C-B9E1-80BCE5C8B5CC}" type="presParOf" srcId="{02DEF59D-8CB2-4A16-AD8B-4C9E0CA40BF2}" destId="{AF25BC2D-985D-46CA-924A-DEB87213533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D35D84B-319D-4664-ACA7-7B5CFDF05362}"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GB"/>
        </a:p>
      </dgm:t>
    </dgm:pt>
    <dgm:pt modelId="{2213144D-581F-407E-800E-D2C8CE3923BE}">
      <dgm:prSet custT="1"/>
      <dgm:spPr>
        <a:solidFill>
          <a:srgbClr val="FF0000"/>
        </a:solidFill>
      </dgm:spPr>
      <dgm:t>
        <a:bodyPr/>
        <a:lstStyle/>
        <a:p>
          <a:pPr algn="ctr" rtl="0"/>
          <a:r>
            <a:rPr lang="en-GB" sz="3000" b="1" cap="all" baseline="0" dirty="0"/>
            <a:t>the IFRC Policy and the IFRC Y.E.S. ARE </a:t>
          </a:r>
          <a:r>
            <a:rPr lang="en-GB" sz="3000" b="1" i="1" cap="none" baseline="0" dirty="0"/>
            <a:t>for </a:t>
          </a:r>
          <a:r>
            <a:rPr lang="en-GB" sz="3000" b="1" cap="all" baseline="0" dirty="0"/>
            <a:t>NS</a:t>
          </a:r>
          <a:r>
            <a:rPr lang="en-GB" sz="3000" b="1" cap="none" baseline="0" dirty="0"/>
            <a:t>s</a:t>
          </a:r>
        </a:p>
      </dgm:t>
    </dgm:pt>
    <dgm:pt modelId="{793CB1F0-6287-4E00-A721-8A4C1EB45784}" type="parTrans" cxnId="{E1B464DE-C945-41C6-8CFB-DA157BC1180B}">
      <dgm:prSet/>
      <dgm:spPr/>
      <dgm:t>
        <a:bodyPr/>
        <a:lstStyle/>
        <a:p>
          <a:endParaRPr lang="en-GB"/>
        </a:p>
      </dgm:t>
    </dgm:pt>
    <dgm:pt modelId="{8CB5DF17-E3A4-4DBF-8388-11B12220FAF1}" type="sibTrans" cxnId="{E1B464DE-C945-41C6-8CFB-DA157BC1180B}">
      <dgm:prSet/>
      <dgm:spPr/>
      <dgm:t>
        <a:bodyPr/>
        <a:lstStyle/>
        <a:p>
          <a:endParaRPr lang="en-GB"/>
        </a:p>
      </dgm:t>
    </dgm:pt>
    <dgm:pt modelId="{905BEA53-B7E8-441D-BE29-AEC54BD67055}" type="pres">
      <dgm:prSet presAssocID="{AD35D84B-319D-4664-ACA7-7B5CFDF05362}" presName="linear" presStyleCnt="0">
        <dgm:presLayoutVars>
          <dgm:animLvl val="lvl"/>
          <dgm:resizeHandles val="exact"/>
        </dgm:presLayoutVars>
      </dgm:prSet>
      <dgm:spPr/>
    </dgm:pt>
    <dgm:pt modelId="{CF14603E-FB22-4A3E-BDFC-2B261F9C83F4}" type="pres">
      <dgm:prSet presAssocID="{2213144D-581F-407E-800E-D2C8CE3923BE}" presName="parentText" presStyleLbl="node1" presStyleIdx="0" presStyleCnt="1">
        <dgm:presLayoutVars>
          <dgm:chMax val="0"/>
          <dgm:bulletEnabled val="1"/>
        </dgm:presLayoutVars>
      </dgm:prSet>
      <dgm:spPr/>
    </dgm:pt>
  </dgm:ptLst>
  <dgm:cxnLst>
    <dgm:cxn modelId="{F5A06933-7AD7-4BFD-AA54-9FBF1C1C85EB}" type="presOf" srcId="{2213144D-581F-407E-800E-D2C8CE3923BE}" destId="{CF14603E-FB22-4A3E-BDFC-2B261F9C83F4}" srcOrd="0" destOrd="0" presId="urn:microsoft.com/office/officeart/2005/8/layout/vList2"/>
    <dgm:cxn modelId="{CB128F91-56A0-466D-8549-3CDA46E2CCFE}" type="presOf" srcId="{AD35D84B-319D-4664-ACA7-7B5CFDF05362}" destId="{905BEA53-B7E8-441D-BE29-AEC54BD67055}" srcOrd="0" destOrd="0" presId="urn:microsoft.com/office/officeart/2005/8/layout/vList2"/>
    <dgm:cxn modelId="{E1B464DE-C945-41C6-8CFB-DA157BC1180B}" srcId="{AD35D84B-319D-4664-ACA7-7B5CFDF05362}" destId="{2213144D-581F-407E-800E-D2C8CE3923BE}" srcOrd="0" destOrd="0" parTransId="{793CB1F0-6287-4E00-A721-8A4C1EB45784}" sibTransId="{8CB5DF17-E3A4-4DBF-8388-11B12220FAF1}"/>
    <dgm:cxn modelId="{0FE03D7D-00CF-42EB-BD82-735D2BC1D2EB}" type="presParOf" srcId="{905BEA53-B7E8-441D-BE29-AEC54BD67055}" destId="{CF14603E-FB22-4A3E-BDFC-2B261F9C83F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0B62975D-F66E-49BC-A867-8261A75F8BA8}" type="doc">
      <dgm:prSet loTypeId="urn:microsoft.com/office/officeart/2011/layout/CircleProcess" loCatId="process" qsTypeId="urn:microsoft.com/office/officeart/2005/8/quickstyle/simple1" qsCatId="simple" csTypeId="urn:microsoft.com/office/officeart/2005/8/colors/colorful1" csCatId="colorful" phldr="1"/>
      <dgm:spPr/>
    </dgm:pt>
    <dgm:pt modelId="{AC887039-D345-4DA3-9AC1-9EA34158C274}">
      <dgm:prSet phldrT="[Text]" custT="1"/>
      <dgm:spPr/>
      <dgm:t>
        <a:bodyPr/>
        <a:lstStyle/>
        <a:p>
          <a:r>
            <a:rPr lang="en-GB" sz="2500" b="1" dirty="0"/>
            <a:t>IFRC Youth Policy</a:t>
          </a:r>
        </a:p>
      </dgm:t>
    </dgm:pt>
    <dgm:pt modelId="{12B42458-C168-4827-8C1E-15B6B8E395AD}" type="parTrans" cxnId="{A5FFE0AB-D59B-4470-9F1F-3A2F19C24FB5}">
      <dgm:prSet/>
      <dgm:spPr/>
      <dgm:t>
        <a:bodyPr/>
        <a:lstStyle/>
        <a:p>
          <a:endParaRPr lang="en-GB"/>
        </a:p>
      </dgm:t>
    </dgm:pt>
    <dgm:pt modelId="{0D8780AD-49CF-4095-988D-2A0ED5951713}" type="sibTrans" cxnId="{A5FFE0AB-D59B-4470-9F1F-3A2F19C24FB5}">
      <dgm:prSet/>
      <dgm:spPr/>
      <dgm:t>
        <a:bodyPr/>
        <a:lstStyle/>
        <a:p>
          <a:endParaRPr lang="en-GB"/>
        </a:p>
      </dgm:t>
    </dgm:pt>
    <dgm:pt modelId="{D2CF36EE-5867-4F7C-BF86-C5F3F7183172}">
      <dgm:prSet phldrT="[Text]" custT="1"/>
      <dgm:spPr/>
      <dgm:t>
        <a:bodyPr/>
        <a:lstStyle/>
        <a:p>
          <a:r>
            <a:rPr lang="en-GB" sz="2500" b="1" dirty="0"/>
            <a:t>IFRC Y.E.S.</a:t>
          </a:r>
        </a:p>
      </dgm:t>
    </dgm:pt>
    <dgm:pt modelId="{A24985C7-93F7-486E-8B40-8CDAD5E1B3CA}" type="parTrans" cxnId="{13FC6500-9E07-4BA7-9328-1367D8955EBC}">
      <dgm:prSet/>
      <dgm:spPr/>
      <dgm:t>
        <a:bodyPr/>
        <a:lstStyle/>
        <a:p>
          <a:endParaRPr lang="en-GB"/>
        </a:p>
      </dgm:t>
    </dgm:pt>
    <dgm:pt modelId="{88F24038-6522-40DE-A5AE-FD2858BB8C2B}" type="sibTrans" cxnId="{13FC6500-9E07-4BA7-9328-1367D8955EBC}">
      <dgm:prSet/>
      <dgm:spPr/>
      <dgm:t>
        <a:bodyPr/>
        <a:lstStyle/>
        <a:p>
          <a:endParaRPr lang="en-GB"/>
        </a:p>
      </dgm:t>
    </dgm:pt>
    <dgm:pt modelId="{C6FA5575-A93E-4F37-9178-07C7013D5854}">
      <dgm:prSet phldrT="[Text]" custT="1"/>
      <dgm:spPr>
        <a:solidFill>
          <a:schemeClr val="lt1">
            <a:hueOff val="0"/>
            <a:satOff val="0"/>
            <a:lumOff val="0"/>
          </a:schemeClr>
        </a:solidFill>
        <a:ln cap="rnd">
          <a:solidFill>
            <a:srgbClr val="FF0000"/>
          </a:solidFill>
        </a:ln>
        <a:effectLst/>
      </dgm:spPr>
      <dgm:t>
        <a:bodyPr/>
        <a:lstStyle/>
        <a:p>
          <a:r>
            <a:rPr lang="en-GB" sz="1900" b="1" i="0" u="none" strike="noStrike" baseline="0" dirty="0">
              <a:solidFill>
                <a:schemeClr val="tx1"/>
              </a:solidFill>
              <a:latin typeface="+mn-lt"/>
              <a:ea typeface="+mn-ea"/>
              <a:cs typeface="+mn-cs"/>
            </a:rPr>
            <a:t>A National</a:t>
          </a:r>
        </a:p>
        <a:p>
          <a:r>
            <a:rPr lang="en-GB" sz="1900" b="1" i="0" u="none" strike="noStrike" baseline="0" dirty="0">
              <a:solidFill>
                <a:schemeClr val="tx1"/>
              </a:solidFill>
              <a:latin typeface="+mn-lt"/>
              <a:ea typeface="+mn-ea"/>
              <a:cs typeface="+mn-cs"/>
            </a:rPr>
            <a:t>Society owned</a:t>
          </a:r>
        </a:p>
        <a:p>
          <a:r>
            <a:rPr lang="en-GB" sz="1900" b="1" i="0" u="none" strike="noStrike" baseline="0" dirty="0">
              <a:solidFill>
                <a:schemeClr val="tx1"/>
              </a:solidFill>
              <a:latin typeface="+mn-lt"/>
              <a:ea typeface="+mn-ea"/>
              <a:cs typeface="+mn-cs"/>
            </a:rPr>
            <a:t>youth policy</a:t>
          </a:r>
        </a:p>
        <a:p>
          <a:r>
            <a:rPr lang="en-GB" sz="1900" b="1" i="0" u="none" strike="noStrike" baseline="0" dirty="0">
              <a:solidFill>
                <a:schemeClr val="tx1"/>
              </a:solidFill>
              <a:latin typeface="+mn-lt"/>
              <a:ea typeface="+mn-ea"/>
              <a:cs typeface="+mn-cs"/>
            </a:rPr>
            <a:t>and youth</a:t>
          </a:r>
        </a:p>
        <a:p>
          <a:r>
            <a:rPr lang="en-GB" sz="1900" b="1" i="0" u="none" strike="noStrike" baseline="0" dirty="0">
              <a:solidFill>
                <a:schemeClr val="tx1"/>
              </a:solidFill>
              <a:latin typeface="+mn-lt"/>
              <a:ea typeface="+mn-ea"/>
              <a:cs typeface="+mn-cs"/>
            </a:rPr>
            <a:t>engagement</a:t>
          </a:r>
        </a:p>
        <a:p>
          <a:r>
            <a:rPr lang="en-GB" sz="1900" b="1" i="0" u="none" strike="noStrike" baseline="0" dirty="0">
              <a:solidFill>
                <a:schemeClr val="tx1"/>
              </a:solidFill>
              <a:latin typeface="+mn-lt"/>
              <a:ea typeface="+mn-ea"/>
              <a:cs typeface="+mn-cs"/>
            </a:rPr>
            <a:t>strategy</a:t>
          </a:r>
          <a:endParaRPr lang="en-GB" sz="1900" b="1" dirty="0"/>
        </a:p>
      </dgm:t>
    </dgm:pt>
    <dgm:pt modelId="{65742A01-848D-4310-B51F-A092B88A8F74}" type="parTrans" cxnId="{65ABF164-C461-4405-B052-4CCDB7AAE3A2}">
      <dgm:prSet/>
      <dgm:spPr/>
      <dgm:t>
        <a:bodyPr/>
        <a:lstStyle/>
        <a:p>
          <a:endParaRPr lang="en-GB"/>
        </a:p>
      </dgm:t>
    </dgm:pt>
    <dgm:pt modelId="{57C1475B-3EFE-4EB2-B69B-45903DD241D4}" type="sibTrans" cxnId="{65ABF164-C461-4405-B052-4CCDB7AAE3A2}">
      <dgm:prSet/>
      <dgm:spPr/>
      <dgm:t>
        <a:bodyPr/>
        <a:lstStyle/>
        <a:p>
          <a:endParaRPr lang="en-GB"/>
        </a:p>
      </dgm:t>
    </dgm:pt>
    <dgm:pt modelId="{E231D53B-C9B5-48EE-8976-BF6E68B643A1}" type="pres">
      <dgm:prSet presAssocID="{0B62975D-F66E-49BC-A867-8261A75F8BA8}" presName="Name0" presStyleCnt="0">
        <dgm:presLayoutVars>
          <dgm:chMax val="11"/>
          <dgm:chPref val="11"/>
          <dgm:dir/>
          <dgm:resizeHandles/>
        </dgm:presLayoutVars>
      </dgm:prSet>
      <dgm:spPr/>
    </dgm:pt>
    <dgm:pt modelId="{2BE5F3FA-9F06-4FDB-823F-3E077C4C2FAA}" type="pres">
      <dgm:prSet presAssocID="{C6FA5575-A93E-4F37-9178-07C7013D5854}" presName="Accent3" presStyleCnt="0"/>
      <dgm:spPr/>
    </dgm:pt>
    <dgm:pt modelId="{7ED547E8-7949-4283-9207-8A37AC0D30F1}" type="pres">
      <dgm:prSet presAssocID="{C6FA5575-A93E-4F37-9178-07C7013D5854}" presName="Accent" presStyleLbl="node1" presStyleIdx="0" presStyleCnt="3"/>
      <dgm:spPr/>
    </dgm:pt>
    <dgm:pt modelId="{196BFC62-83D0-40CB-BBBC-4841E9FE526C}" type="pres">
      <dgm:prSet presAssocID="{C6FA5575-A93E-4F37-9178-07C7013D5854}" presName="ParentBackground3" presStyleCnt="0"/>
      <dgm:spPr/>
    </dgm:pt>
    <dgm:pt modelId="{31DB9937-1F1C-4EE8-892E-B78AABA4C2AB}" type="pres">
      <dgm:prSet presAssocID="{C6FA5575-A93E-4F37-9178-07C7013D5854}" presName="ParentBackground" presStyleLbl="fgAcc1" presStyleIdx="0" presStyleCnt="3"/>
      <dgm:spPr/>
    </dgm:pt>
    <dgm:pt modelId="{DB34D9F2-E4A8-4A65-B41F-5251AAE7219A}" type="pres">
      <dgm:prSet presAssocID="{C6FA5575-A93E-4F37-9178-07C7013D5854}" presName="Parent3" presStyleLbl="revTx" presStyleIdx="0" presStyleCnt="0">
        <dgm:presLayoutVars>
          <dgm:chMax val="1"/>
          <dgm:chPref val="1"/>
          <dgm:bulletEnabled val="1"/>
        </dgm:presLayoutVars>
      </dgm:prSet>
      <dgm:spPr/>
    </dgm:pt>
    <dgm:pt modelId="{950E4363-0CEA-4448-BF42-5750D0E0491C}" type="pres">
      <dgm:prSet presAssocID="{D2CF36EE-5867-4F7C-BF86-C5F3F7183172}" presName="Accent2" presStyleCnt="0"/>
      <dgm:spPr/>
    </dgm:pt>
    <dgm:pt modelId="{BB5399C6-1239-4D5B-8404-5A8A96D84933}" type="pres">
      <dgm:prSet presAssocID="{D2CF36EE-5867-4F7C-BF86-C5F3F7183172}" presName="Accent" presStyleLbl="node1" presStyleIdx="1" presStyleCnt="3"/>
      <dgm:spPr/>
    </dgm:pt>
    <dgm:pt modelId="{A96092C2-ED84-423A-87D1-3CA63E12AE60}" type="pres">
      <dgm:prSet presAssocID="{D2CF36EE-5867-4F7C-BF86-C5F3F7183172}" presName="ParentBackground2" presStyleCnt="0"/>
      <dgm:spPr/>
    </dgm:pt>
    <dgm:pt modelId="{975A2A4E-C2FC-41D3-9F5D-F4320C625437}" type="pres">
      <dgm:prSet presAssocID="{D2CF36EE-5867-4F7C-BF86-C5F3F7183172}" presName="ParentBackground" presStyleLbl="fgAcc1" presStyleIdx="1" presStyleCnt="3"/>
      <dgm:spPr/>
    </dgm:pt>
    <dgm:pt modelId="{D8DCA56E-7F39-4BDC-8AB2-18EFFE56DD76}" type="pres">
      <dgm:prSet presAssocID="{D2CF36EE-5867-4F7C-BF86-C5F3F7183172}" presName="Parent2" presStyleLbl="revTx" presStyleIdx="0" presStyleCnt="0">
        <dgm:presLayoutVars>
          <dgm:chMax val="1"/>
          <dgm:chPref val="1"/>
          <dgm:bulletEnabled val="1"/>
        </dgm:presLayoutVars>
      </dgm:prSet>
      <dgm:spPr/>
    </dgm:pt>
    <dgm:pt modelId="{4A0D0528-0C66-494F-A0A7-709992433482}" type="pres">
      <dgm:prSet presAssocID="{AC887039-D345-4DA3-9AC1-9EA34158C274}" presName="Accent1" presStyleCnt="0"/>
      <dgm:spPr/>
    </dgm:pt>
    <dgm:pt modelId="{51939CF9-F0AD-4A67-80F1-964841E46635}" type="pres">
      <dgm:prSet presAssocID="{AC887039-D345-4DA3-9AC1-9EA34158C274}" presName="Accent" presStyleLbl="node1" presStyleIdx="2" presStyleCnt="3"/>
      <dgm:spPr/>
    </dgm:pt>
    <dgm:pt modelId="{E0A23878-9677-4ED5-920D-B4905EE43C31}" type="pres">
      <dgm:prSet presAssocID="{AC887039-D345-4DA3-9AC1-9EA34158C274}" presName="ParentBackground1" presStyleCnt="0"/>
      <dgm:spPr/>
    </dgm:pt>
    <dgm:pt modelId="{B561A016-C013-4481-8CFC-78509FBA8CAB}" type="pres">
      <dgm:prSet presAssocID="{AC887039-D345-4DA3-9AC1-9EA34158C274}" presName="ParentBackground" presStyleLbl="fgAcc1" presStyleIdx="2" presStyleCnt="3"/>
      <dgm:spPr/>
    </dgm:pt>
    <dgm:pt modelId="{5C1602C6-2D2D-4BB7-94FC-7C3039DCED8B}" type="pres">
      <dgm:prSet presAssocID="{AC887039-D345-4DA3-9AC1-9EA34158C274}" presName="Parent1" presStyleLbl="revTx" presStyleIdx="0" presStyleCnt="0">
        <dgm:presLayoutVars>
          <dgm:chMax val="1"/>
          <dgm:chPref val="1"/>
          <dgm:bulletEnabled val="1"/>
        </dgm:presLayoutVars>
      </dgm:prSet>
      <dgm:spPr/>
    </dgm:pt>
  </dgm:ptLst>
  <dgm:cxnLst>
    <dgm:cxn modelId="{13FC6500-9E07-4BA7-9328-1367D8955EBC}" srcId="{0B62975D-F66E-49BC-A867-8261A75F8BA8}" destId="{D2CF36EE-5867-4F7C-BF86-C5F3F7183172}" srcOrd="1" destOrd="0" parTransId="{A24985C7-93F7-486E-8B40-8CDAD5E1B3CA}" sibTransId="{88F24038-6522-40DE-A5AE-FD2858BB8C2B}"/>
    <dgm:cxn modelId="{7724703E-DA86-4B93-82CB-BE12DC24554D}" type="presOf" srcId="{C6FA5575-A93E-4F37-9178-07C7013D5854}" destId="{DB34D9F2-E4A8-4A65-B41F-5251AAE7219A}" srcOrd="1" destOrd="0" presId="urn:microsoft.com/office/officeart/2011/layout/CircleProcess"/>
    <dgm:cxn modelId="{65ABF164-C461-4405-B052-4CCDB7AAE3A2}" srcId="{0B62975D-F66E-49BC-A867-8261A75F8BA8}" destId="{C6FA5575-A93E-4F37-9178-07C7013D5854}" srcOrd="2" destOrd="0" parTransId="{65742A01-848D-4310-B51F-A092B88A8F74}" sibTransId="{57C1475B-3EFE-4EB2-B69B-45903DD241D4}"/>
    <dgm:cxn modelId="{9A4BE64E-2777-46D0-964E-8C149B1527D7}" type="presOf" srcId="{D2CF36EE-5867-4F7C-BF86-C5F3F7183172}" destId="{975A2A4E-C2FC-41D3-9F5D-F4320C625437}" srcOrd="0" destOrd="0" presId="urn:microsoft.com/office/officeart/2011/layout/CircleProcess"/>
    <dgm:cxn modelId="{95EFE475-D2C7-4573-B01F-0197A53A35EB}" type="presOf" srcId="{0B62975D-F66E-49BC-A867-8261A75F8BA8}" destId="{E231D53B-C9B5-48EE-8976-BF6E68B643A1}" srcOrd="0" destOrd="0" presId="urn:microsoft.com/office/officeart/2011/layout/CircleProcess"/>
    <dgm:cxn modelId="{A5FFE0AB-D59B-4470-9F1F-3A2F19C24FB5}" srcId="{0B62975D-F66E-49BC-A867-8261A75F8BA8}" destId="{AC887039-D345-4DA3-9AC1-9EA34158C274}" srcOrd="0" destOrd="0" parTransId="{12B42458-C168-4827-8C1E-15B6B8E395AD}" sibTransId="{0D8780AD-49CF-4095-988D-2A0ED5951713}"/>
    <dgm:cxn modelId="{6EE917C2-050C-484D-8F3D-C581759965A3}" type="presOf" srcId="{AC887039-D345-4DA3-9AC1-9EA34158C274}" destId="{5C1602C6-2D2D-4BB7-94FC-7C3039DCED8B}" srcOrd="1" destOrd="0" presId="urn:microsoft.com/office/officeart/2011/layout/CircleProcess"/>
    <dgm:cxn modelId="{90B422DC-7ED1-4AA0-AD14-C25BBD26E2B8}" type="presOf" srcId="{AC887039-D345-4DA3-9AC1-9EA34158C274}" destId="{B561A016-C013-4481-8CFC-78509FBA8CAB}" srcOrd="0" destOrd="0" presId="urn:microsoft.com/office/officeart/2011/layout/CircleProcess"/>
    <dgm:cxn modelId="{E0098DEC-9AA2-4B3D-9881-113D785AC601}" type="presOf" srcId="{D2CF36EE-5867-4F7C-BF86-C5F3F7183172}" destId="{D8DCA56E-7F39-4BDC-8AB2-18EFFE56DD76}" srcOrd="1" destOrd="0" presId="urn:microsoft.com/office/officeart/2011/layout/CircleProcess"/>
    <dgm:cxn modelId="{568D5CFA-75D6-490B-B1BC-C64EA00CE0A3}" type="presOf" srcId="{C6FA5575-A93E-4F37-9178-07C7013D5854}" destId="{31DB9937-1F1C-4EE8-892E-B78AABA4C2AB}" srcOrd="0" destOrd="0" presId="urn:microsoft.com/office/officeart/2011/layout/CircleProcess"/>
    <dgm:cxn modelId="{4EA15B49-381C-42D8-BA60-4120D7FAD955}" type="presParOf" srcId="{E231D53B-C9B5-48EE-8976-BF6E68B643A1}" destId="{2BE5F3FA-9F06-4FDB-823F-3E077C4C2FAA}" srcOrd="0" destOrd="0" presId="urn:microsoft.com/office/officeart/2011/layout/CircleProcess"/>
    <dgm:cxn modelId="{9F8FCD8D-7480-4278-A634-524A84AA9281}" type="presParOf" srcId="{2BE5F3FA-9F06-4FDB-823F-3E077C4C2FAA}" destId="{7ED547E8-7949-4283-9207-8A37AC0D30F1}" srcOrd="0" destOrd="0" presId="urn:microsoft.com/office/officeart/2011/layout/CircleProcess"/>
    <dgm:cxn modelId="{E9D87B82-499B-4736-9ED8-3DA59C94963E}" type="presParOf" srcId="{E231D53B-C9B5-48EE-8976-BF6E68B643A1}" destId="{196BFC62-83D0-40CB-BBBC-4841E9FE526C}" srcOrd="1" destOrd="0" presId="urn:microsoft.com/office/officeart/2011/layout/CircleProcess"/>
    <dgm:cxn modelId="{D8F80A85-9AAB-4ECF-9FEF-4370F8472D9C}" type="presParOf" srcId="{196BFC62-83D0-40CB-BBBC-4841E9FE526C}" destId="{31DB9937-1F1C-4EE8-892E-B78AABA4C2AB}" srcOrd="0" destOrd="0" presId="urn:microsoft.com/office/officeart/2011/layout/CircleProcess"/>
    <dgm:cxn modelId="{78604E7C-79D3-4EF6-A9C2-0FE1E5476930}" type="presParOf" srcId="{E231D53B-C9B5-48EE-8976-BF6E68B643A1}" destId="{DB34D9F2-E4A8-4A65-B41F-5251AAE7219A}" srcOrd="2" destOrd="0" presId="urn:microsoft.com/office/officeart/2011/layout/CircleProcess"/>
    <dgm:cxn modelId="{03635D34-70B2-4956-9637-3454B6AD506F}" type="presParOf" srcId="{E231D53B-C9B5-48EE-8976-BF6E68B643A1}" destId="{950E4363-0CEA-4448-BF42-5750D0E0491C}" srcOrd="3" destOrd="0" presId="urn:microsoft.com/office/officeart/2011/layout/CircleProcess"/>
    <dgm:cxn modelId="{C4504501-E068-446F-B826-FD20ACFA7DA9}" type="presParOf" srcId="{950E4363-0CEA-4448-BF42-5750D0E0491C}" destId="{BB5399C6-1239-4D5B-8404-5A8A96D84933}" srcOrd="0" destOrd="0" presId="urn:microsoft.com/office/officeart/2011/layout/CircleProcess"/>
    <dgm:cxn modelId="{4F47CC92-C68D-4A23-A974-DFCD6C07DB8C}" type="presParOf" srcId="{E231D53B-C9B5-48EE-8976-BF6E68B643A1}" destId="{A96092C2-ED84-423A-87D1-3CA63E12AE60}" srcOrd="4" destOrd="0" presId="urn:microsoft.com/office/officeart/2011/layout/CircleProcess"/>
    <dgm:cxn modelId="{ACA26DF1-3124-43AC-ADE8-65873B563696}" type="presParOf" srcId="{A96092C2-ED84-423A-87D1-3CA63E12AE60}" destId="{975A2A4E-C2FC-41D3-9F5D-F4320C625437}" srcOrd="0" destOrd="0" presId="urn:microsoft.com/office/officeart/2011/layout/CircleProcess"/>
    <dgm:cxn modelId="{83354E23-4AB8-49C3-8B88-D567A14E9E62}" type="presParOf" srcId="{E231D53B-C9B5-48EE-8976-BF6E68B643A1}" destId="{D8DCA56E-7F39-4BDC-8AB2-18EFFE56DD76}" srcOrd="5" destOrd="0" presId="urn:microsoft.com/office/officeart/2011/layout/CircleProcess"/>
    <dgm:cxn modelId="{1AC36614-0167-400D-88B2-3240F18DE4B5}" type="presParOf" srcId="{E231D53B-C9B5-48EE-8976-BF6E68B643A1}" destId="{4A0D0528-0C66-494F-A0A7-709992433482}" srcOrd="6" destOrd="0" presId="urn:microsoft.com/office/officeart/2011/layout/CircleProcess"/>
    <dgm:cxn modelId="{F171DFF6-A18E-4146-9A2D-964BFA69B187}" type="presParOf" srcId="{4A0D0528-0C66-494F-A0A7-709992433482}" destId="{51939CF9-F0AD-4A67-80F1-964841E46635}" srcOrd="0" destOrd="0" presId="urn:microsoft.com/office/officeart/2011/layout/CircleProcess"/>
    <dgm:cxn modelId="{376B4B82-16BA-4356-B54C-41370B6899AC}" type="presParOf" srcId="{E231D53B-C9B5-48EE-8976-BF6E68B643A1}" destId="{E0A23878-9677-4ED5-920D-B4905EE43C31}" srcOrd="7" destOrd="0" presId="urn:microsoft.com/office/officeart/2011/layout/CircleProcess"/>
    <dgm:cxn modelId="{A943E469-E420-4200-AD4B-4CD42C7B8643}" type="presParOf" srcId="{E0A23878-9677-4ED5-920D-B4905EE43C31}" destId="{B561A016-C013-4481-8CFC-78509FBA8CAB}" srcOrd="0" destOrd="0" presId="urn:microsoft.com/office/officeart/2011/layout/CircleProcess"/>
    <dgm:cxn modelId="{7ACCAAD3-8E21-4490-A3C9-ECB9CC20008F}" type="presParOf" srcId="{E231D53B-C9B5-48EE-8976-BF6E68B643A1}" destId="{5C1602C6-2D2D-4BB7-94FC-7C3039DCED8B}" srcOrd="8" destOrd="0" presId="urn:microsoft.com/office/officeart/2011/layout/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FCB6A8-19E3-4F36-8F3C-474407AFD3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99DF8B2-9F94-4134-850A-DB538054DAFA}">
      <dgm:prSet/>
      <dgm:spPr>
        <a:solidFill>
          <a:srgbClr val="92D050"/>
        </a:solidFill>
      </dgm:spPr>
      <dgm:t>
        <a:bodyPr/>
        <a:lstStyle/>
        <a:p>
          <a:pPr algn="ctr" rtl="0"/>
          <a:r>
            <a:rPr lang="en-GB" b="1" dirty="0"/>
            <a:t>The Y.E.S. Cycle</a:t>
          </a:r>
          <a:endParaRPr lang="en-GB" dirty="0"/>
        </a:p>
      </dgm:t>
    </dgm:pt>
    <dgm:pt modelId="{6A0545D4-0B9F-4D66-8177-75BD2784342D}" type="parTrans" cxnId="{624BC231-DCC7-4F72-B2BD-2190338FB0FC}">
      <dgm:prSet/>
      <dgm:spPr/>
      <dgm:t>
        <a:bodyPr/>
        <a:lstStyle/>
        <a:p>
          <a:endParaRPr lang="en-GB"/>
        </a:p>
      </dgm:t>
    </dgm:pt>
    <dgm:pt modelId="{C3DB1D4D-146F-45E6-8694-DD1A9A13BEFB}" type="sibTrans" cxnId="{624BC231-DCC7-4F72-B2BD-2190338FB0FC}">
      <dgm:prSet/>
      <dgm:spPr/>
      <dgm:t>
        <a:bodyPr/>
        <a:lstStyle/>
        <a:p>
          <a:endParaRPr lang="en-GB"/>
        </a:p>
      </dgm:t>
    </dgm:pt>
    <dgm:pt modelId="{D0DACD0F-FBC9-41DB-A628-52DF66534040}" type="pres">
      <dgm:prSet presAssocID="{53FCB6A8-19E3-4F36-8F3C-474407AFD324}" presName="linear" presStyleCnt="0">
        <dgm:presLayoutVars>
          <dgm:animLvl val="lvl"/>
          <dgm:resizeHandles val="exact"/>
        </dgm:presLayoutVars>
      </dgm:prSet>
      <dgm:spPr/>
    </dgm:pt>
    <dgm:pt modelId="{FF426344-BBB0-49BB-A4E6-0F82FCFFDAC6}" type="pres">
      <dgm:prSet presAssocID="{499DF8B2-9F94-4134-850A-DB538054DAFA}" presName="parentText" presStyleLbl="node1" presStyleIdx="0" presStyleCnt="1" custScaleX="97999" custScaleY="47397">
        <dgm:presLayoutVars>
          <dgm:chMax val="0"/>
          <dgm:bulletEnabled val="1"/>
        </dgm:presLayoutVars>
      </dgm:prSet>
      <dgm:spPr/>
    </dgm:pt>
  </dgm:ptLst>
  <dgm:cxnLst>
    <dgm:cxn modelId="{624BC231-DCC7-4F72-B2BD-2190338FB0FC}" srcId="{53FCB6A8-19E3-4F36-8F3C-474407AFD324}" destId="{499DF8B2-9F94-4134-850A-DB538054DAFA}" srcOrd="0" destOrd="0" parTransId="{6A0545D4-0B9F-4D66-8177-75BD2784342D}" sibTransId="{C3DB1D4D-146F-45E6-8694-DD1A9A13BEFB}"/>
    <dgm:cxn modelId="{2ABA2F6F-901B-45BD-9EF1-1E61210C4E8E}" type="presOf" srcId="{499DF8B2-9F94-4134-850A-DB538054DAFA}" destId="{FF426344-BBB0-49BB-A4E6-0F82FCFFDAC6}" srcOrd="0" destOrd="0" presId="urn:microsoft.com/office/officeart/2005/8/layout/vList2"/>
    <dgm:cxn modelId="{C95628FB-5821-4BAF-8E08-D366AB0A3964}" type="presOf" srcId="{53FCB6A8-19E3-4F36-8F3C-474407AFD324}" destId="{D0DACD0F-FBC9-41DB-A628-52DF66534040}" srcOrd="0" destOrd="0" presId="urn:microsoft.com/office/officeart/2005/8/layout/vList2"/>
    <dgm:cxn modelId="{99E3EF17-0E1B-4426-84FD-309167D6927C}" type="presParOf" srcId="{D0DACD0F-FBC9-41DB-A628-52DF66534040}" destId="{FF426344-BBB0-49BB-A4E6-0F82FCFFDAC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372222C-0358-42D2-A26A-CDBA71024D3A}"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GB"/>
        </a:p>
      </dgm:t>
    </dgm:pt>
    <dgm:pt modelId="{3E85E010-ECD4-4DE0-80A2-7EF3D2894940}">
      <dgm:prSet/>
      <dgm:spPr>
        <a:solidFill>
          <a:srgbClr val="FF0000"/>
        </a:solidFill>
      </dgm:spPr>
      <dgm:t>
        <a:bodyPr/>
        <a:lstStyle/>
        <a:p>
          <a:pPr rtl="0"/>
          <a:r>
            <a:rPr lang="en-GB" b="1" dirty="0"/>
            <a:t>1. RCRC Youth Volunteering</a:t>
          </a:r>
        </a:p>
      </dgm:t>
    </dgm:pt>
    <dgm:pt modelId="{A108A135-90A0-41ED-AAD9-7F8A71051D9A}" type="parTrans" cxnId="{F6ED557A-4854-4B75-8063-E227F8FE5F55}">
      <dgm:prSet/>
      <dgm:spPr/>
      <dgm:t>
        <a:bodyPr/>
        <a:lstStyle/>
        <a:p>
          <a:endParaRPr lang="en-GB"/>
        </a:p>
      </dgm:t>
    </dgm:pt>
    <dgm:pt modelId="{286DECAE-7B38-4A89-928D-527EB8DCF62A}" type="sibTrans" cxnId="{F6ED557A-4854-4B75-8063-E227F8FE5F55}">
      <dgm:prSet/>
      <dgm:spPr>
        <a:ln>
          <a:solidFill>
            <a:srgbClr val="FF0000"/>
          </a:solidFill>
        </a:ln>
      </dgm:spPr>
      <dgm:t>
        <a:bodyPr/>
        <a:lstStyle/>
        <a:p>
          <a:endParaRPr lang="en-GB"/>
        </a:p>
      </dgm:t>
    </dgm:pt>
    <dgm:pt modelId="{0795AE26-C83B-40B2-9277-0A6745E78BA7}">
      <dgm:prSet/>
      <dgm:spPr>
        <a:solidFill>
          <a:srgbClr val="FF0000"/>
        </a:solidFill>
      </dgm:spPr>
      <dgm:t>
        <a:bodyPr/>
        <a:lstStyle/>
        <a:p>
          <a:pPr rtl="0"/>
          <a:r>
            <a:rPr lang="en-GB" b="1" dirty="0"/>
            <a:t>2. Youth Education</a:t>
          </a:r>
        </a:p>
      </dgm:t>
    </dgm:pt>
    <dgm:pt modelId="{71F8BB5B-62E3-4EEB-843F-0870C4F37FE9}" type="parTrans" cxnId="{3F5862AA-07FD-4ECE-BEB4-0949AC90E480}">
      <dgm:prSet/>
      <dgm:spPr/>
      <dgm:t>
        <a:bodyPr/>
        <a:lstStyle/>
        <a:p>
          <a:endParaRPr lang="en-GB"/>
        </a:p>
      </dgm:t>
    </dgm:pt>
    <dgm:pt modelId="{33463252-ED35-44E9-A2E1-4BCDA9CBAB25}" type="sibTrans" cxnId="{3F5862AA-07FD-4ECE-BEB4-0949AC90E480}">
      <dgm:prSet/>
      <dgm:spPr>
        <a:ln>
          <a:solidFill>
            <a:srgbClr val="FF0000"/>
          </a:solidFill>
        </a:ln>
      </dgm:spPr>
      <dgm:t>
        <a:bodyPr/>
        <a:lstStyle/>
        <a:p>
          <a:endParaRPr lang="en-GB"/>
        </a:p>
      </dgm:t>
    </dgm:pt>
    <dgm:pt modelId="{30D407D0-FA95-4CD6-B36E-C54FFEAD087A}">
      <dgm:prSet/>
      <dgm:spPr>
        <a:solidFill>
          <a:srgbClr val="FF0000"/>
        </a:solidFill>
      </dgm:spPr>
      <dgm:t>
        <a:bodyPr/>
        <a:lstStyle/>
        <a:p>
          <a:pPr rtl="0"/>
          <a:r>
            <a:rPr lang="en-GB" b="1" dirty="0"/>
            <a:t>3. Youth Empowerment</a:t>
          </a:r>
        </a:p>
      </dgm:t>
    </dgm:pt>
    <dgm:pt modelId="{E75B4774-0335-43A5-8FE6-0551AB12B135}" type="parTrans" cxnId="{B407F965-7E4B-41D2-B258-63F871EAF667}">
      <dgm:prSet/>
      <dgm:spPr/>
      <dgm:t>
        <a:bodyPr/>
        <a:lstStyle/>
        <a:p>
          <a:endParaRPr lang="en-GB"/>
        </a:p>
      </dgm:t>
    </dgm:pt>
    <dgm:pt modelId="{C4C002D7-8181-44A2-B449-AA707063460D}" type="sibTrans" cxnId="{B407F965-7E4B-41D2-B258-63F871EAF667}">
      <dgm:prSet/>
      <dgm:spPr/>
      <dgm:t>
        <a:bodyPr/>
        <a:lstStyle/>
        <a:p>
          <a:endParaRPr lang="en-GB"/>
        </a:p>
      </dgm:t>
    </dgm:pt>
    <dgm:pt modelId="{AC658CE2-4EFE-4120-B8A8-B34890CDCE37}">
      <dgm:prSet/>
      <dgm:spPr>
        <a:solidFill>
          <a:srgbClr val="FF0000"/>
        </a:solidFill>
      </dgm:spPr>
      <dgm:t>
        <a:bodyPr/>
        <a:lstStyle/>
        <a:p>
          <a:pPr rtl="0"/>
          <a:r>
            <a:rPr lang="en-GB" b="1" dirty="0"/>
            <a:t>4. Enabling Environments for </a:t>
          </a:r>
        </a:p>
        <a:p>
          <a:pPr rtl="0"/>
          <a:r>
            <a:rPr lang="en-GB" b="1" dirty="0"/>
            <a:t>Youth</a:t>
          </a:r>
        </a:p>
      </dgm:t>
    </dgm:pt>
    <dgm:pt modelId="{F30A6F54-8C41-40C5-87BA-BCB0E2A87DE5}" type="parTrans" cxnId="{89072EF7-FB48-4A49-AED9-35CAF79A7006}">
      <dgm:prSet/>
      <dgm:spPr/>
      <dgm:t>
        <a:bodyPr/>
        <a:lstStyle/>
        <a:p>
          <a:endParaRPr lang="en-GB"/>
        </a:p>
      </dgm:t>
    </dgm:pt>
    <dgm:pt modelId="{D8C9E70D-C053-4EAC-9AF5-E27B34FC8141}" type="sibTrans" cxnId="{89072EF7-FB48-4A49-AED9-35CAF79A7006}">
      <dgm:prSet/>
      <dgm:spPr/>
      <dgm:t>
        <a:bodyPr/>
        <a:lstStyle/>
        <a:p>
          <a:endParaRPr lang="en-GB"/>
        </a:p>
      </dgm:t>
    </dgm:pt>
    <dgm:pt modelId="{031A8F84-9A24-4BAE-8442-9E081FDD52D1}">
      <dgm:prSet/>
      <dgm:spPr>
        <a:solidFill>
          <a:srgbClr val="FF0000"/>
        </a:solidFill>
      </dgm:spPr>
      <dgm:t>
        <a:bodyPr/>
        <a:lstStyle/>
        <a:p>
          <a:pPr rtl="0"/>
          <a:r>
            <a:rPr lang="en-GB" b="1" dirty="0"/>
            <a:t>5. Change in the Self</a:t>
          </a:r>
        </a:p>
      </dgm:t>
    </dgm:pt>
    <dgm:pt modelId="{1BE50188-DD56-4F49-B8FE-51FD7A31F20C}" type="parTrans" cxnId="{AAED0177-1B8E-4F5C-AE30-BC36C837AEDB}">
      <dgm:prSet/>
      <dgm:spPr/>
      <dgm:t>
        <a:bodyPr/>
        <a:lstStyle/>
        <a:p>
          <a:endParaRPr lang="en-GB"/>
        </a:p>
      </dgm:t>
    </dgm:pt>
    <dgm:pt modelId="{701482A1-8A5E-4475-9BBD-9B570748AE64}" type="sibTrans" cxnId="{AAED0177-1B8E-4F5C-AE30-BC36C837AEDB}">
      <dgm:prSet/>
      <dgm:spPr>
        <a:ln>
          <a:solidFill>
            <a:srgbClr val="FF0000"/>
          </a:solidFill>
        </a:ln>
      </dgm:spPr>
      <dgm:t>
        <a:bodyPr/>
        <a:lstStyle/>
        <a:p>
          <a:endParaRPr lang="en-GB"/>
        </a:p>
      </dgm:t>
    </dgm:pt>
    <dgm:pt modelId="{CFCB465A-A87C-47E4-B47B-EED8AFC1A092}">
      <dgm:prSet/>
      <dgm:spPr>
        <a:solidFill>
          <a:srgbClr val="FF0000"/>
        </a:solidFill>
      </dgm:spPr>
      <dgm:t>
        <a:bodyPr/>
        <a:lstStyle/>
        <a:p>
          <a:pPr rtl="0"/>
          <a:r>
            <a:rPr lang="en-GB" b="1" dirty="0"/>
            <a:t>6. Change in Communities</a:t>
          </a:r>
        </a:p>
      </dgm:t>
    </dgm:pt>
    <dgm:pt modelId="{F6876BCB-63B8-43C1-BCD4-F8B875380103}" type="parTrans" cxnId="{89D95B56-933D-4424-B873-88F6B8CF495F}">
      <dgm:prSet/>
      <dgm:spPr/>
      <dgm:t>
        <a:bodyPr/>
        <a:lstStyle/>
        <a:p>
          <a:endParaRPr lang="en-GB"/>
        </a:p>
      </dgm:t>
    </dgm:pt>
    <dgm:pt modelId="{8B933E16-2F6E-422F-81A6-F3A6773B2556}" type="sibTrans" cxnId="{89D95B56-933D-4424-B873-88F6B8CF495F}">
      <dgm:prSet/>
      <dgm:spPr>
        <a:ln>
          <a:solidFill>
            <a:srgbClr val="FF0000"/>
          </a:solidFill>
        </a:ln>
      </dgm:spPr>
      <dgm:t>
        <a:bodyPr/>
        <a:lstStyle/>
        <a:p>
          <a:endParaRPr lang="en-GB"/>
        </a:p>
      </dgm:t>
    </dgm:pt>
    <dgm:pt modelId="{41444890-08E5-4716-AA0E-DD278E3F8DDF}">
      <dgm:prSet/>
      <dgm:spPr>
        <a:solidFill>
          <a:srgbClr val="FF0000"/>
        </a:solidFill>
      </dgm:spPr>
      <dgm:t>
        <a:bodyPr/>
        <a:lstStyle/>
        <a:p>
          <a:pPr rtl="0"/>
          <a:r>
            <a:rPr lang="en-GB" b="1" dirty="0"/>
            <a:t>7. Change in the NS</a:t>
          </a:r>
        </a:p>
      </dgm:t>
    </dgm:pt>
    <dgm:pt modelId="{B9713377-C61C-478B-B9D4-B2EA369E9877}" type="parTrans" cxnId="{C0D55B25-19F6-4595-A6C6-600C2391C7E8}">
      <dgm:prSet/>
      <dgm:spPr/>
      <dgm:t>
        <a:bodyPr/>
        <a:lstStyle/>
        <a:p>
          <a:endParaRPr lang="en-GB"/>
        </a:p>
      </dgm:t>
    </dgm:pt>
    <dgm:pt modelId="{ABED1FA5-9ACD-4F0C-89CC-98E408AEE323}" type="sibTrans" cxnId="{C0D55B25-19F6-4595-A6C6-600C2391C7E8}">
      <dgm:prSet/>
      <dgm:spPr>
        <a:ln>
          <a:solidFill>
            <a:srgbClr val="FF0000"/>
          </a:solidFill>
        </a:ln>
      </dgm:spPr>
      <dgm:t>
        <a:bodyPr/>
        <a:lstStyle/>
        <a:p>
          <a:endParaRPr lang="en-GB"/>
        </a:p>
      </dgm:t>
    </dgm:pt>
    <dgm:pt modelId="{7B1AA7B7-7990-489B-8DCA-BD731D037BB5}" type="pres">
      <dgm:prSet presAssocID="{A372222C-0358-42D2-A26A-CDBA71024D3A}" presName="cycle" presStyleCnt="0">
        <dgm:presLayoutVars>
          <dgm:dir/>
          <dgm:resizeHandles val="exact"/>
        </dgm:presLayoutVars>
      </dgm:prSet>
      <dgm:spPr/>
    </dgm:pt>
    <dgm:pt modelId="{BF67F2D9-7942-4C0A-B3D3-2750DC2DDAC2}" type="pres">
      <dgm:prSet presAssocID="{3E85E010-ECD4-4DE0-80A2-7EF3D2894940}" presName="node" presStyleLbl="node1" presStyleIdx="0" presStyleCnt="7">
        <dgm:presLayoutVars>
          <dgm:bulletEnabled val="1"/>
        </dgm:presLayoutVars>
      </dgm:prSet>
      <dgm:spPr/>
    </dgm:pt>
    <dgm:pt modelId="{38F238E0-1AB0-42A3-B2A4-C6C8CD7B9083}" type="pres">
      <dgm:prSet presAssocID="{3E85E010-ECD4-4DE0-80A2-7EF3D2894940}" presName="spNode" presStyleCnt="0"/>
      <dgm:spPr/>
    </dgm:pt>
    <dgm:pt modelId="{45B5DF40-E92C-4CAA-BCF9-07FD1A5EEE67}" type="pres">
      <dgm:prSet presAssocID="{286DECAE-7B38-4A89-928D-527EB8DCF62A}" presName="sibTrans" presStyleLbl="sibTrans1D1" presStyleIdx="0" presStyleCnt="7"/>
      <dgm:spPr/>
    </dgm:pt>
    <dgm:pt modelId="{7AFDE20D-8B00-4DF6-B48C-FC687C536147}" type="pres">
      <dgm:prSet presAssocID="{0795AE26-C83B-40B2-9277-0A6745E78BA7}" presName="node" presStyleLbl="node1" presStyleIdx="1" presStyleCnt="7">
        <dgm:presLayoutVars>
          <dgm:bulletEnabled val="1"/>
        </dgm:presLayoutVars>
      </dgm:prSet>
      <dgm:spPr/>
    </dgm:pt>
    <dgm:pt modelId="{3BC1409A-954A-4481-870D-3826582BA666}" type="pres">
      <dgm:prSet presAssocID="{0795AE26-C83B-40B2-9277-0A6745E78BA7}" presName="spNode" presStyleCnt="0"/>
      <dgm:spPr/>
    </dgm:pt>
    <dgm:pt modelId="{BEE11FCB-F6D0-4E2B-8F4E-C77BBED4C5D2}" type="pres">
      <dgm:prSet presAssocID="{33463252-ED35-44E9-A2E1-4BCDA9CBAB25}" presName="sibTrans" presStyleLbl="sibTrans1D1" presStyleIdx="1" presStyleCnt="7"/>
      <dgm:spPr/>
    </dgm:pt>
    <dgm:pt modelId="{E97042CE-D124-42AE-A674-D1F3DB1EBA29}" type="pres">
      <dgm:prSet presAssocID="{30D407D0-FA95-4CD6-B36E-C54FFEAD087A}" presName="node" presStyleLbl="node1" presStyleIdx="2" presStyleCnt="7">
        <dgm:presLayoutVars>
          <dgm:bulletEnabled val="1"/>
        </dgm:presLayoutVars>
      </dgm:prSet>
      <dgm:spPr/>
    </dgm:pt>
    <dgm:pt modelId="{C51A5ADE-49AF-45CD-B1F9-4868B7D6A785}" type="pres">
      <dgm:prSet presAssocID="{30D407D0-FA95-4CD6-B36E-C54FFEAD087A}" presName="spNode" presStyleCnt="0"/>
      <dgm:spPr/>
    </dgm:pt>
    <dgm:pt modelId="{EBF91199-1366-46C0-B78D-C24A71D012C9}" type="pres">
      <dgm:prSet presAssocID="{C4C002D7-8181-44A2-B449-AA707063460D}" presName="sibTrans" presStyleLbl="sibTrans1D1" presStyleIdx="2" presStyleCnt="7"/>
      <dgm:spPr/>
    </dgm:pt>
    <dgm:pt modelId="{57766BA7-9102-475B-AF58-40BA94728836}" type="pres">
      <dgm:prSet presAssocID="{AC658CE2-4EFE-4120-B8A8-B34890CDCE37}" presName="node" presStyleLbl="node1" presStyleIdx="3" presStyleCnt="7">
        <dgm:presLayoutVars>
          <dgm:bulletEnabled val="1"/>
        </dgm:presLayoutVars>
      </dgm:prSet>
      <dgm:spPr/>
    </dgm:pt>
    <dgm:pt modelId="{BA577A94-E9C6-4F92-BD6F-53BE2AECFCEE}" type="pres">
      <dgm:prSet presAssocID="{AC658CE2-4EFE-4120-B8A8-B34890CDCE37}" presName="spNode" presStyleCnt="0"/>
      <dgm:spPr/>
    </dgm:pt>
    <dgm:pt modelId="{21CAB4D2-A762-4829-9A78-CE5A57E40CBE}" type="pres">
      <dgm:prSet presAssocID="{D8C9E70D-C053-4EAC-9AF5-E27B34FC8141}" presName="sibTrans" presStyleLbl="sibTrans1D1" presStyleIdx="3" presStyleCnt="7"/>
      <dgm:spPr/>
    </dgm:pt>
    <dgm:pt modelId="{DFB48F20-06B6-49C3-B808-FD19722441FC}" type="pres">
      <dgm:prSet presAssocID="{031A8F84-9A24-4BAE-8442-9E081FDD52D1}" presName="node" presStyleLbl="node1" presStyleIdx="4" presStyleCnt="7">
        <dgm:presLayoutVars>
          <dgm:bulletEnabled val="1"/>
        </dgm:presLayoutVars>
      </dgm:prSet>
      <dgm:spPr/>
    </dgm:pt>
    <dgm:pt modelId="{F6846C0E-2B15-45C4-AF46-C2047011BC23}" type="pres">
      <dgm:prSet presAssocID="{031A8F84-9A24-4BAE-8442-9E081FDD52D1}" presName="spNode" presStyleCnt="0"/>
      <dgm:spPr/>
    </dgm:pt>
    <dgm:pt modelId="{86566E8A-A3D9-425B-9D67-5ADC8DA33DF4}" type="pres">
      <dgm:prSet presAssocID="{701482A1-8A5E-4475-9BBD-9B570748AE64}" presName="sibTrans" presStyleLbl="sibTrans1D1" presStyleIdx="4" presStyleCnt="7"/>
      <dgm:spPr/>
    </dgm:pt>
    <dgm:pt modelId="{9CEB7E0B-CE44-4FBE-9567-0ED027E913B0}" type="pres">
      <dgm:prSet presAssocID="{CFCB465A-A87C-47E4-B47B-EED8AFC1A092}" presName="node" presStyleLbl="node1" presStyleIdx="5" presStyleCnt="7">
        <dgm:presLayoutVars>
          <dgm:bulletEnabled val="1"/>
        </dgm:presLayoutVars>
      </dgm:prSet>
      <dgm:spPr/>
    </dgm:pt>
    <dgm:pt modelId="{D5849730-5966-46E0-9216-C9CC67C04A10}" type="pres">
      <dgm:prSet presAssocID="{CFCB465A-A87C-47E4-B47B-EED8AFC1A092}" presName="spNode" presStyleCnt="0"/>
      <dgm:spPr/>
    </dgm:pt>
    <dgm:pt modelId="{52DBA858-38BC-4562-BEB9-BF59D8C92BCE}" type="pres">
      <dgm:prSet presAssocID="{8B933E16-2F6E-422F-81A6-F3A6773B2556}" presName="sibTrans" presStyleLbl="sibTrans1D1" presStyleIdx="5" presStyleCnt="7"/>
      <dgm:spPr/>
    </dgm:pt>
    <dgm:pt modelId="{ED85B1CE-4125-46D3-9D6F-C13388B983A5}" type="pres">
      <dgm:prSet presAssocID="{41444890-08E5-4716-AA0E-DD278E3F8DDF}" presName="node" presStyleLbl="node1" presStyleIdx="6" presStyleCnt="7">
        <dgm:presLayoutVars>
          <dgm:bulletEnabled val="1"/>
        </dgm:presLayoutVars>
      </dgm:prSet>
      <dgm:spPr/>
    </dgm:pt>
    <dgm:pt modelId="{699B89E5-F056-4371-AB64-BBB9B377090A}" type="pres">
      <dgm:prSet presAssocID="{41444890-08E5-4716-AA0E-DD278E3F8DDF}" presName="spNode" presStyleCnt="0"/>
      <dgm:spPr/>
    </dgm:pt>
    <dgm:pt modelId="{78F7F83B-DFFA-43B2-BBBC-28A46CFD2474}" type="pres">
      <dgm:prSet presAssocID="{ABED1FA5-9ACD-4F0C-89CC-98E408AEE323}" presName="sibTrans" presStyleLbl="sibTrans1D1" presStyleIdx="6" presStyleCnt="7"/>
      <dgm:spPr/>
    </dgm:pt>
  </dgm:ptLst>
  <dgm:cxnLst>
    <dgm:cxn modelId="{5D279F0C-0D32-4B99-9EAE-13CED81B0055}" type="presOf" srcId="{286DECAE-7B38-4A89-928D-527EB8DCF62A}" destId="{45B5DF40-E92C-4CAA-BCF9-07FD1A5EEE67}" srcOrd="0" destOrd="0" presId="urn:microsoft.com/office/officeart/2005/8/layout/cycle6"/>
    <dgm:cxn modelId="{AD0E8B16-E588-4AFE-B555-A895823C5B23}" type="presOf" srcId="{30D407D0-FA95-4CD6-B36E-C54FFEAD087A}" destId="{E97042CE-D124-42AE-A674-D1F3DB1EBA29}" srcOrd="0" destOrd="0" presId="urn:microsoft.com/office/officeart/2005/8/layout/cycle6"/>
    <dgm:cxn modelId="{954B9A1C-D590-4325-9D4C-C4FE4871A385}" type="presOf" srcId="{C4C002D7-8181-44A2-B449-AA707063460D}" destId="{EBF91199-1366-46C0-B78D-C24A71D012C9}" srcOrd="0" destOrd="0" presId="urn:microsoft.com/office/officeart/2005/8/layout/cycle6"/>
    <dgm:cxn modelId="{68335823-3791-4985-9BCA-BE435EC87B94}" type="presOf" srcId="{CFCB465A-A87C-47E4-B47B-EED8AFC1A092}" destId="{9CEB7E0B-CE44-4FBE-9567-0ED027E913B0}" srcOrd="0" destOrd="0" presId="urn:microsoft.com/office/officeart/2005/8/layout/cycle6"/>
    <dgm:cxn modelId="{C0D55B25-19F6-4595-A6C6-600C2391C7E8}" srcId="{A372222C-0358-42D2-A26A-CDBA71024D3A}" destId="{41444890-08E5-4716-AA0E-DD278E3F8DDF}" srcOrd="6" destOrd="0" parTransId="{B9713377-C61C-478B-B9D4-B2EA369E9877}" sibTransId="{ABED1FA5-9ACD-4F0C-89CC-98E408AEE323}"/>
    <dgm:cxn modelId="{8095785F-6EF8-4F6F-BD0A-8E7A7216A5D2}" type="presOf" srcId="{8B933E16-2F6E-422F-81A6-F3A6773B2556}" destId="{52DBA858-38BC-4562-BEB9-BF59D8C92BCE}" srcOrd="0" destOrd="0" presId="urn:microsoft.com/office/officeart/2005/8/layout/cycle6"/>
    <dgm:cxn modelId="{B407F965-7E4B-41D2-B258-63F871EAF667}" srcId="{A372222C-0358-42D2-A26A-CDBA71024D3A}" destId="{30D407D0-FA95-4CD6-B36E-C54FFEAD087A}" srcOrd="2" destOrd="0" parTransId="{E75B4774-0335-43A5-8FE6-0551AB12B135}" sibTransId="{C4C002D7-8181-44A2-B449-AA707063460D}"/>
    <dgm:cxn modelId="{1B194C69-157A-4DB2-BFAB-7A4BF8B42208}" type="presOf" srcId="{33463252-ED35-44E9-A2E1-4BCDA9CBAB25}" destId="{BEE11FCB-F6D0-4E2B-8F4E-C77BBED4C5D2}" srcOrd="0" destOrd="0" presId="urn:microsoft.com/office/officeart/2005/8/layout/cycle6"/>
    <dgm:cxn modelId="{0097096A-26B1-497D-9D6C-8AC1D52DAC08}" type="presOf" srcId="{41444890-08E5-4716-AA0E-DD278E3F8DDF}" destId="{ED85B1CE-4125-46D3-9D6F-C13388B983A5}" srcOrd="0" destOrd="0" presId="urn:microsoft.com/office/officeart/2005/8/layout/cycle6"/>
    <dgm:cxn modelId="{89D95B56-933D-4424-B873-88F6B8CF495F}" srcId="{A372222C-0358-42D2-A26A-CDBA71024D3A}" destId="{CFCB465A-A87C-47E4-B47B-EED8AFC1A092}" srcOrd="5" destOrd="0" parTransId="{F6876BCB-63B8-43C1-BCD4-F8B875380103}" sibTransId="{8B933E16-2F6E-422F-81A6-F3A6773B2556}"/>
    <dgm:cxn modelId="{5AE0E476-5F41-4A1C-A406-C232272460BC}" type="presOf" srcId="{3E85E010-ECD4-4DE0-80A2-7EF3D2894940}" destId="{BF67F2D9-7942-4C0A-B3D3-2750DC2DDAC2}" srcOrd="0" destOrd="0" presId="urn:microsoft.com/office/officeart/2005/8/layout/cycle6"/>
    <dgm:cxn modelId="{AAED0177-1B8E-4F5C-AE30-BC36C837AEDB}" srcId="{A372222C-0358-42D2-A26A-CDBA71024D3A}" destId="{031A8F84-9A24-4BAE-8442-9E081FDD52D1}" srcOrd="4" destOrd="0" parTransId="{1BE50188-DD56-4F49-B8FE-51FD7A31F20C}" sibTransId="{701482A1-8A5E-4475-9BBD-9B570748AE64}"/>
    <dgm:cxn modelId="{AAA5EA57-B404-46C8-A405-128AF674B1E7}" type="presOf" srcId="{701482A1-8A5E-4475-9BBD-9B570748AE64}" destId="{86566E8A-A3D9-425B-9D67-5ADC8DA33DF4}" srcOrd="0" destOrd="0" presId="urn:microsoft.com/office/officeart/2005/8/layout/cycle6"/>
    <dgm:cxn modelId="{F6ED557A-4854-4B75-8063-E227F8FE5F55}" srcId="{A372222C-0358-42D2-A26A-CDBA71024D3A}" destId="{3E85E010-ECD4-4DE0-80A2-7EF3D2894940}" srcOrd="0" destOrd="0" parTransId="{A108A135-90A0-41ED-AAD9-7F8A71051D9A}" sibTransId="{286DECAE-7B38-4A89-928D-527EB8DCF62A}"/>
    <dgm:cxn modelId="{23071195-2A94-437F-AF3D-A374184972B7}" type="presOf" srcId="{A372222C-0358-42D2-A26A-CDBA71024D3A}" destId="{7B1AA7B7-7990-489B-8DCA-BD731D037BB5}" srcOrd="0" destOrd="0" presId="urn:microsoft.com/office/officeart/2005/8/layout/cycle6"/>
    <dgm:cxn modelId="{3F5862AA-07FD-4ECE-BEB4-0949AC90E480}" srcId="{A372222C-0358-42D2-A26A-CDBA71024D3A}" destId="{0795AE26-C83B-40B2-9277-0A6745E78BA7}" srcOrd="1" destOrd="0" parTransId="{71F8BB5B-62E3-4EEB-843F-0870C4F37FE9}" sibTransId="{33463252-ED35-44E9-A2E1-4BCDA9CBAB25}"/>
    <dgm:cxn modelId="{8BB42EAD-EC48-4D3F-81AC-31489888B617}" type="presOf" srcId="{AC658CE2-4EFE-4120-B8A8-B34890CDCE37}" destId="{57766BA7-9102-475B-AF58-40BA94728836}" srcOrd="0" destOrd="0" presId="urn:microsoft.com/office/officeart/2005/8/layout/cycle6"/>
    <dgm:cxn modelId="{14EF5AB8-C4AC-4099-9505-97A310E322D3}" type="presOf" srcId="{D8C9E70D-C053-4EAC-9AF5-E27B34FC8141}" destId="{21CAB4D2-A762-4829-9A78-CE5A57E40CBE}" srcOrd="0" destOrd="0" presId="urn:microsoft.com/office/officeart/2005/8/layout/cycle6"/>
    <dgm:cxn modelId="{207945CD-3A59-4DF8-9F5E-64CF8C8E5918}" type="presOf" srcId="{0795AE26-C83B-40B2-9277-0A6745E78BA7}" destId="{7AFDE20D-8B00-4DF6-B48C-FC687C536147}" srcOrd="0" destOrd="0" presId="urn:microsoft.com/office/officeart/2005/8/layout/cycle6"/>
    <dgm:cxn modelId="{E98328E0-B611-456B-94F7-6A15C9FFB26C}" type="presOf" srcId="{031A8F84-9A24-4BAE-8442-9E081FDD52D1}" destId="{DFB48F20-06B6-49C3-B808-FD19722441FC}" srcOrd="0" destOrd="0" presId="urn:microsoft.com/office/officeart/2005/8/layout/cycle6"/>
    <dgm:cxn modelId="{89072EF7-FB48-4A49-AED9-35CAF79A7006}" srcId="{A372222C-0358-42D2-A26A-CDBA71024D3A}" destId="{AC658CE2-4EFE-4120-B8A8-B34890CDCE37}" srcOrd="3" destOrd="0" parTransId="{F30A6F54-8C41-40C5-87BA-BCB0E2A87DE5}" sibTransId="{D8C9E70D-C053-4EAC-9AF5-E27B34FC8141}"/>
    <dgm:cxn modelId="{899FB4FC-607A-4CF2-898F-A452AD444573}" type="presOf" srcId="{ABED1FA5-9ACD-4F0C-89CC-98E408AEE323}" destId="{78F7F83B-DFFA-43B2-BBBC-28A46CFD2474}" srcOrd="0" destOrd="0" presId="urn:microsoft.com/office/officeart/2005/8/layout/cycle6"/>
    <dgm:cxn modelId="{F81BB3B4-96D1-4F83-8D9D-11A1B0F5B18C}" type="presParOf" srcId="{7B1AA7B7-7990-489B-8DCA-BD731D037BB5}" destId="{BF67F2D9-7942-4C0A-B3D3-2750DC2DDAC2}" srcOrd="0" destOrd="0" presId="urn:microsoft.com/office/officeart/2005/8/layout/cycle6"/>
    <dgm:cxn modelId="{A47A38E3-30A4-482C-AF8B-8E710559C494}" type="presParOf" srcId="{7B1AA7B7-7990-489B-8DCA-BD731D037BB5}" destId="{38F238E0-1AB0-42A3-B2A4-C6C8CD7B9083}" srcOrd="1" destOrd="0" presId="urn:microsoft.com/office/officeart/2005/8/layout/cycle6"/>
    <dgm:cxn modelId="{A33751DA-530A-493A-8B8C-55F28EE3D9E1}" type="presParOf" srcId="{7B1AA7B7-7990-489B-8DCA-BD731D037BB5}" destId="{45B5DF40-E92C-4CAA-BCF9-07FD1A5EEE67}" srcOrd="2" destOrd="0" presId="urn:microsoft.com/office/officeart/2005/8/layout/cycle6"/>
    <dgm:cxn modelId="{BDB2039F-D9DE-4050-8FF9-C37E20CE5017}" type="presParOf" srcId="{7B1AA7B7-7990-489B-8DCA-BD731D037BB5}" destId="{7AFDE20D-8B00-4DF6-B48C-FC687C536147}" srcOrd="3" destOrd="0" presId="urn:microsoft.com/office/officeart/2005/8/layout/cycle6"/>
    <dgm:cxn modelId="{67E9D982-C754-46A2-9C4D-0EBD25272D45}" type="presParOf" srcId="{7B1AA7B7-7990-489B-8DCA-BD731D037BB5}" destId="{3BC1409A-954A-4481-870D-3826582BA666}" srcOrd="4" destOrd="0" presId="urn:microsoft.com/office/officeart/2005/8/layout/cycle6"/>
    <dgm:cxn modelId="{01E8A9F1-84B1-484F-900F-F44AE107752A}" type="presParOf" srcId="{7B1AA7B7-7990-489B-8DCA-BD731D037BB5}" destId="{BEE11FCB-F6D0-4E2B-8F4E-C77BBED4C5D2}" srcOrd="5" destOrd="0" presId="urn:microsoft.com/office/officeart/2005/8/layout/cycle6"/>
    <dgm:cxn modelId="{3F772875-0BD3-46E6-A5B5-C7E23AB949AE}" type="presParOf" srcId="{7B1AA7B7-7990-489B-8DCA-BD731D037BB5}" destId="{E97042CE-D124-42AE-A674-D1F3DB1EBA29}" srcOrd="6" destOrd="0" presId="urn:microsoft.com/office/officeart/2005/8/layout/cycle6"/>
    <dgm:cxn modelId="{668F24F4-1BCB-4C13-A3BE-E1E3D944FF1F}" type="presParOf" srcId="{7B1AA7B7-7990-489B-8DCA-BD731D037BB5}" destId="{C51A5ADE-49AF-45CD-B1F9-4868B7D6A785}" srcOrd="7" destOrd="0" presId="urn:microsoft.com/office/officeart/2005/8/layout/cycle6"/>
    <dgm:cxn modelId="{BFA7729B-1FFF-43B7-8624-D0BB95229D0B}" type="presParOf" srcId="{7B1AA7B7-7990-489B-8DCA-BD731D037BB5}" destId="{EBF91199-1366-46C0-B78D-C24A71D012C9}" srcOrd="8" destOrd="0" presId="urn:microsoft.com/office/officeart/2005/8/layout/cycle6"/>
    <dgm:cxn modelId="{9678D751-C305-47AC-9927-E68C33A2C8E0}" type="presParOf" srcId="{7B1AA7B7-7990-489B-8DCA-BD731D037BB5}" destId="{57766BA7-9102-475B-AF58-40BA94728836}" srcOrd="9" destOrd="0" presId="urn:microsoft.com/office/officeart/2005/8/layout/cycle6"/>
    <dgm:cxn modelId="{44EFBBCC-AE27-4679-9480-151D4A852537}" type="presParOf" srcId="{7B1AA7B7-7990-489B-8DCA-BD731D037BB5}" destId="{BA577A94-E9C6-4F92-BD6F-53BE2AECFCEE}" srcOrd="10" destOrd="0" presId="urn:microsoft.com/office/officeart/2005/8/layout/cycle6"/>
    <dgm:cxn modelId="{49FD2EF8-DE77-44AF-AC92-9EC987753B96}" type="presParOf" srcId="{7B1AA7B7-7990-489B-8DCA-BD731D037BB5}" destId="{21CAB4D2-A762-4829-9A78-CE5A57E40CBE}" srcOrd="11" destOrd="0" presId="urn:microsoft.com/office/officeart/2005/8/layout/cycle6"/>
    <dgm:cxn modelId="{BDC75A6A-B151-432C-A3BC-9A8183CD85D4}" type="presParOf" srcId="{7B1AA7B7-7990-489B-8DCA-BD731D037BB5}" destId="{DFB48F20-06B6-49C3-B808-FD19722441FC}" srcOrd="12" destOrd="0" presId="urn:microsoft.com/office/officeart/2005/8/layout/cycle6"/>
    <dgm:cxn modelId="{B5774704-F1BF-4A61-94D5-199E818844E5}" type="presParOf" srcId="{7B1AA7B7-7990-489B-8DCA-BD731D037BB5}" destId="{F6846C0E-2B15-45C4-AF46-C2047011BC23}" srcOrd="13" destOrd="0" presId="urn:microsoft.com/office/officeart/2005/8/layout/cycle6"/>
    <dgm:cxn modelId="{10E05B33-31E6-4405-8FDD-A7E10A427182}" type="presParOf" srcId="{7B1AA7B7-7990-489B-8DCA-BD731D037BB5}" destId="{86566E8A-A3D9-425B-9D67-5ADC8DA33DF4}" srcOrd="14" destOrd="0" presId="urn:microsoft.com/office/officeart/2005/8/layout/cycle6"/>
    <dgm:cxn modelId="{80E1F02E-D447-419D-9F89-3A1B4B719333}" type="presParOf" srcId="{7B1AA7B7-7990-489B-8DCA-BD731D037BB5}" destId="{9CEB7E0B-CE44-4FBE-9567-0ED027E913B0}" srcOrd="15" destOrd="0" presId="urn:microsoft.com/office/officeart/2005/8/layout/cycle6"/>
    <dgm:cxn modelId="{3BE66E3A-AA44-4D52-ACE6-41F96855669C}" type="presParOf" srcId="{7B1AA7B7-7990-489B-8DCA-BD731D037BB5}" destId="{D5849730-5966-46E0-9216-C9CC67C04A10}" srcOrd="16" destOrd="0" presId="urn:microsoft.com/office/officeart/2005/8/layout/cycle6"/>
    <dgm:cxn modelId="{1FA19DD0-F462-4227-8AC2-D0E325CCEA33}" type="presParOf" srcId="{7B1AA7B7-7990-489B-8DCA-BD731D037BB5}" destId="{52DBA858-38BC-4562-BEB9-BF59D8C92BCE}" srcOrd="17" destOrd="0" presId="urn:microsoft.com/office/officeart/2005/8/layout/cycle6"/>
    <dgm:cxn modelId="{81253137-5D21-4087-AA2A-366300CA77D5}" type="presParOf" srcId="{7B1AA7B7-7990-489B-8DCA-BD731D037BB5}" destId="{ED85B1CE-4125-46D3-9D6F-C13388B983A5}" srcOrd="18" destOrd="0" presId="urn:microsoft.com/office/officeart/2005/8/layout/cycle6"/>
    <dgm:cxn modelId="{191F2C4D-039B-4965-9D4F-1377DCD4062A}" type="presParOf" srcId="{7B1AA7B7-7990-489B-8DCA-BD731D037BB5}" destId="{699B89E5-F056-4371-AB64-BBB9B377090A}" srcOrd="19" destOrd="0" presId="urn:microsoft.com/office/officeart/2005/8/layout/cycle6"/>
    <dgm:cxn modelId="{70F9B71C-9B38-4162-B206-B3E96B9461D9}" type="presParOf" srcId="{7B1AA7B7-7990-489B-8DCA-BD731D037BB5}" destId="{78F7F83B-DFFA-43B2-BBBC-28A46CFD2474}" srcOrd="20" destOrd="0" presId="urn:microsoft.com/office/officeart/2005/8/layout/cycle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A41F974-BC54-4F31-B7AB-7EDE4A62BE74}" type="doc">
      <dgm:prSet loTypeId="urn:microsoft.com/office/officeart/2005/8/layout/vList2" loCatId="list" qsTypeId="urn:microsoft.com/office/officeart/2005/8/quickstyle/simple1" qsCatId="simple" csTypeId="urn:microsoft.com/office/officeart/2005/8/colors/accent3_4" csCatId="accent3" phldr="1"/>
      <dgm:spPr/>
      <dgm:t>
        <a:bodyPr/>
        <a:lstStyle/>
        <a:p>
          <a:endParaRPr lang="en-GB"/>
        </a:p>
      </dgm:t>
    </dgm:pt>
    <dgm:pt modelId="{1F0B77A9-DDDC-41B8-BA55-530B1B2F5773}">
      <dgm:prSet/>
      <dgm:spPr/>
      <dgm:t>
        <a:bodyPr/>
        <a:lstStyle/>
        <a:p>
          <a:pPr algn="ctr" rtl="0"/>
          <a:r>
            <a:rPr lang="en-GB" dirty="0"/>
            <a:t>Youth as Leaders - IMPACT</a:t>
          </a:r>
        </a:p>
      </dgm:t>
    </dgm:pt>
    <dgm:pt modelId="{2373D896-AF7D-4CD8-B3ED-F2CD04070E35}" type="parTrans" cxnId="{03A5CD31-C8F0-4AD9-A6E5-ACCC2F7B3508}">
      <dgm:prSet/>
      <dgm:spPr/>
      <dgm:t>
        <a:bodyPr/>
        <a:lstStyle/>
        <a:p>
          <a:endParaRPr lang="en-GB"/>
        </a:p>
      </dgm:t>
    </dgm:pt>
    <dgm:pt modelId="{57E652D9-805A-4B00-A983-BC804D5DF334}" type="sibTrans" cxnId="{03A5CD31-C8F0-4AD9-A6E5-ACCC2F7B3508}">
      <dgm:prSet/>
      <dgm:spPr/>
      <dgm:t>
        <a:bodyPr/>
        <a:lstStyle/>
        <a:p>
          <a:endParaRPr lang="en-GB"/>
        </a:p>
      </dgm:t>
    </dgm:pt>
    <dgm:pt modelId="{4E493ADA-FF86-4C06-89FE-9D207E9A0BC6}" type="pres">
      <dgm:prSet presAssocID="{CA41F974-BC54-4F31-B7AB-7EDE4A62BE74}" presName="linear" presStyleCnt="0">
        <dgm:presLayoutVars>
          <dgm:animLvl val="lvl"/>
          <dgm:resizeHandles val="exact"/>
        </dgm:presLayoutVars>
      </dgm:prSet>
      <dgm:spPr/>
    </dgm:pt>
    <dgm:pt modelId="{DC038F58-004D-4CDB-8D57-004507FD30AF}" type="pres">
      <dgm:prSet presAssocID="{1F0B77A9-DDDC-41B8-BA55-530B1B2F5773}" presName="parentText" presStyleLbl="node1" presStyleIdx="0" presStyleCnt="1">
        <dgm:presLayoutVars>
          <dgm:chMax val="0"/>
          <dgm:bulletEnabled val="1"/>
        </dgm:presLayoutVars>
      </dgm:prSet>
      <dgm:spPr/>
    </dgm:pt>
  </dgm:ptLst>
  <dgm:cxnLst>
    <dgm:cxn modelId="{03A5CD31-C8F0-4AD9-A6E5-ACCC2F7B3508}" srcId="{CA41F974-BC54-4F31-B7AB-7EDE4A62BE74}" destId="{1F0B77A9-DDDC-41B8-BA55-530B1B2F5773}" srcOrd="0" destOrd="0" parTransId="{2373D896-AF7D-4CD8-B3ED-F2CD04070E35}" sibTransId="{57E652D9-805A-4B00-A983-BC804D5DF334}"/>
    <dgm:cxn modelId="{12EAE542-FF2A-41F9-8D36-854BDF90C4B4}" type="presOf" srcId="{1F0B77A9-DDDC-41B8-BA55-530B1B2F5773}" destId="{DC038F58-004D-4CDB-8D57-004507FD30AF}" srcOrd="0" destOrd="0" presId="urn:microsoft.com/office/officeart/2005/8/layout/vList2"/>
    <dgm:cxn modelId="{471F32F4-B027-45D0-9884-1D1FEB0D31D9}" type="presOf" srcId="{CA41F974-BC54-4F31-B7AB-7EDE4A62BE74}" destId="{4E493ADA-FF86-4C06-89FE-9D207E9A0BC6}" srcOrd="0" destOrd="0" presId="urn:microsoft.com/office/officeart/2005/8/layout/vList2"/>
    <dgm:cxn modelId="{AFF8824A-D481-45FB-9C27-40EF90918741}" type="presParOf" srcId="{4E493ADA-FF86-4C06-89FE-9D207E9A0BC6}" destId="{DC038F58-004D-4CDB-8D57-004507FD30A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33614D3-9D36-4599-AF29-2AF51E5402D1}" type="doc">
      <dgm:prSet loTypeId="urn:microsoft.com/office/officeart/2005/8/layout/default" loCatId="list" qsTypeId="urn:microsoft.com/office/officeart/2005/8/quickstyle/simple1" qsCatId="simple" csTypeId="urn:microsoft.com/office/officeart/2005/8/colors/accent3_3" csCatId="accent3" phldr="1"/>
      <dgm:spPr/>
      <dgm:t>
        <a:bodyPr/>
        <a:lstStyle/>
        <a:p>
          <a:endParaRPr lang="en-GB"/>
        </a:p>
      </dgm:t>
    </dgm:pt>
    <dgm:pt modelId="{55D7F5B9-426E-45DC-9A6B-F6471830CD6D}">
      <dgm:prSet/>
      <dgm:spPr/>
      <dgm:t>
        <a:bodyPr/>
        <a:lstStyle/>
        <a:p>
          <a:pPr rtl="0"/>
          <a:r>
            <a:rPr lang="en-GB" u="sng" dirty="0"/>
            <a:t>A</a:t>
          </a:r>
          <a:r>
            <a:rPr lang="en-GB" dirty="0"/>
            <a:t>dvocacy of National Societies for vulnerable and marginalized groups.</a:t>
          </a:r>
        </a:p>
      </dgm:t>
    </dgm:pt>
    <dgm:pt modelId="{919C19E6-E4ED-4097-9F83-3285E5B77EEE}" type="parTrans" cxnId="{8B8EC3D8-9E94-4C18-9EC0-5283C68C561A}">
      <dgm:prSet/>
      <dgm:spPr/>
      <dgm:t>
        <a:bodyPr/>
        <a:lstStyle/>
        <a:p>
          <a:endParaRPr lang="en-GB"/>
        </a:p>
      </dgm:t>
    </dgm:pt>
    <dgm:pt modelId="{8334083F-6B27-4C4B-84DE-A4D839FA6156}" type="sibTrans" cxnId="{8B8EC3D8-9E94-4C18-9EC0-5283C68C561A}">
      <dgm:prSet/>
      <dgm:spPr/>
      <dgm:t>
        <a:bodyPr/>
        <a:lstStyle/>
        <a:p>
          <a:endParaRPr lang="en-GB"/>
        </a:p>
      </dgm:t>
    </dgm:pt>
    <dgm:pt modelId="{E38A560A-993B-46BF-B98A-978AFD919056}">
      <dgm:prSet/>
      <dgm:spPr/>
      <dgm:t>
        <a:bodyPr/>
        <a:lstStyle/>
        <a:p>
          <a:pPr rtl="0"/>
          <a:r>
            <a:rPr lang="en-GB" u="sng" dirty="0"/>
            <a:t>C</a:t>
          </a:r>
          <a:r>
            <a:rPr lang="en-GB" dirty="0"/>
            <a:t>reation of new partnerships for the benefit of programs and services of National Societies.</a:t>
          </a:r>
        </a:p>
      </dgm:t>
    </dgm:pt>
    <dgm:pt modelId="{6807C061-365C-4BD2-9D88-3F75686D6F29}" type="parTrans" cxnId="{2EE8CEB5-108A-468F-8B94-9B59EEFF3A94}">
      <dgm:prSet/>
      <dgm:spPr/>
      <dgm:t>
        <a:bodyPr/>
        <a:lstStyle/>
        <a:p>
          <a:endParaRPr lang="en-GB"/>
        </a:p>
      </dgm:t>
    </dgm:pt>
    <dgm:pt modelId="{B4B717DC-40D3-4B0E-A2C0-B36997E8ADEB}" type="sibTrans" cxnId="{2EE8CEB5-108A-468F-8B94-9B59EEFF3A94}">
      <dgm:prSet/>
      <dgm:spPr/>
      <dgm:t>
        <a:bodyPr/>
        <a:lstStyle/>
        <a:p>
          <a:endParaRPr lang="en-GB"/>
        </a:p>
      </dgm:t>
    </dgm:pt>
    <dgm:pt modelId="{FE50E908-ACB3-46D0-AD71-6929F23FBDEA}">
      <dgm:prSet/>
      <dgm:spPr/>
      <dgm:t>
        <a:bodyPr/>
        <a:lstStyle/>
        <a:p>
          <a:pPr rtl="0"/>
          <a:r>
            <a:rPr lang="en-GB" u="sng" dirty="0"/>
            <a:t>P</a:t>
          </a:r>
          <a:r>
            <a:rPr lang="en-GB" dirty="0"/>
            <a:t>ersonal and professional development opportunities of young people for assuming their current and future leadership roles within National Societies.</a:t>
          </a:r>
        </a:p>
      </dgm:t>
    </dgm:pt>
    <dgm:pt modelId="{EAF3E156-CB55-4F8B-9EAF-364DA2AA6374}" type="parTrans" cxnId="{A7BB41FD-AD32-49DF-B368-359DA9611014}">
      <dgm:prSet/>
      <dgm:spPr/>
      <dgm:t>
        <a:bodyPr/>
        <a:lstStyle/>
        <a:p>
          <a:endParaRPr lang="en-GB"/>
        </a:p>
      </dgm:t>
    </dgm:pt>
    <dgm:pt modelId="{BDBF8269-54D6-462B-B4E4-3C4BDDC7DF83}" type="sibTrans" cxnId="{A7BB41FD-AD32-49DF-B368-359DA9611014}">
      <dgm:prSet/>
      <dgm:spPr/>
      <dgm:t>
        <a:bodyPr/>
        <a:lstStyle/>
        <a:p>
          <a:endParaRPr lang="en-GB"/>
        </a:p>
      </dgm:t>
    </dgm:pt>
    <dgm:pt modelId="{EFB518B8-2F79-4EAF-A956-E1CB98283F18}">
      <dgm:prSet/>
      <dgm:spPr/>
      <dgm:t>
        <a:bodyPr/>
        <a:lstStyle/>
        <a:p>
          <a:pPr rtl="0"/>
          <a:r>
            <a:rPr lang="en-GB" u="sng" dirty="0"/>
            <a:t>Y</a:t>
          </a:r>
          <a:r>
            <a:rPr lang="en-GB" dirty="0"/>
            <a:t>outh engagement in decision-making process of National Societies at all levels. </a:t>
          </a:r>
        </a:p>
      </dgm:t>
    </dgm:pt>
    <dgm:pt modelId="{BEA9133D-2B72-430A-B19B-A5D4FA4FD7FA}" type="parTrans" cxnId="{94332DE2-CD26-4DB7-BABE-9F3AEC59BBE0}">
      <dgm:prSet/>
      <dgm:spPr/>
      <dgm:t>
        <a:bodyPr/>
        <a:lstStyle/>
        <a:p>
          <a:endParaRPr lang="en-GB"/>
        </a:p>
      </dgm:t>
    </dgm:pt>
    <dgm:pt modelId="{26976D9E-6BA9-47C9-B645-FF87957F6AB6}" type="sibTrans" cxnId="{94332DE2-CD26-4DB7-BABE-9F3AEC59BBE0}">
      <dgm:prSet/>
      <dgm:spPr/>
      <dgm:t>
        <a:bodyPr/>
        <a:lstStyle/>
        <a:p>
          <a:endParaRPr lang="en-GB"/>
        </a:p>
      </dgm:t>
    </dgm:pt>
    <dgm:pt modelId="{6C49E837-3CC1-44CB-AAEE-F49013064BAE}" type="pres">
      <dgm:prSet presAssocID="{133614D3-9D36-4599-AF29-2AF51E5402D1}" presName="diagram" presStyleCnt="0">
        <dgm:presLayoutVars>
          <dgm:dir/>
          <dgm:resizeHandles val="exact"/>
        </dgm:presLayoutVars>
      </dgm:prSet>
      <dgm:spPr/>
    </dgm:pt>
    <dgm:pt modelId="{E8662EC5-BB5A-4F25-9322-B95A96B65B80}" type="pres">
      <dgm:prSet presAssocID="{55D7F5B9-426E-45DC-9A6B-F6471830CD6D}" presName="node" presStyleLbl="node1" presStyleIdx="0" presStyleCnt="4">
        <dgm:presLayoutVars>
          <dgm:bulletEnabled val="1"/>
        </dgm:presLayoutVars>
      </dgm:prSet>
      <dgm:spPr/>
    </dgm:pt>
    <dgm:pt modelId="{36D11160-0AA7-4DCA-BBAF-9C63A56984B0}" type="pres">
      <dgm:prSet presAssocID="{8334083F-6B27-4C4B-84DE-A4D839FA6156}" presName="sibTrans" presStyleCnt="0"/>
      <dgm:spPr/>
    </dgm:pt>
    <dgm:pt modelId="{D7D6BBA3-D74E-4556-9C35-6447F8017543}" type="pres">
      <dgm:prSet presAssocID="{E38A560A-993B-46BF-B98A-978AFD919056}" presName="node" presStyleLbl="node1" presStyleIdx="1" presStyleCnt="4">
        <dgm:presLayoutVars>
          <dgm:bulletEnabled val="1"/>
        </dgm:presLayoutVars>
      </dgm:prSet>
      <dgm:spPr/>
    </dgm:pt>
    <dgm:pt modelId="{FDB0B18A-0FD7-422A-A9BC-6E0F5960A533}" type="pres">
      <dgm:prSet presAssocID="{B4B717DC-40D3-4B0E-A2C0-B36997E8ADEB}" presName="sibTrans" presStyleCnt="0"/>
      <dgm:spPr/>
    </dgm:pt>
    <dgm:pt modelId="{55EC003C-DF79-4B6D-A32B-5D511EB596EB}" type="pres">
      <dgm:prSet presAssocID="{FE50E908-ACB3-46D0-AD71-6929F23FBDEA}" presName="node" presStyleLbl="node1" presStyleIdx="2" presStyleCnt="4">
        <dgm:presLayoutVars>
          <dgm:bulletEnabled val="1"/>
        </dgm:presLayoutVars>
      </dgm:prSet>
      <dgm:spPr/>
    </dgm:pt>
    <dgm:pt modelId="{E2FC933E-1120-467E-8032-D8FDAA9812D9}" type="pres">
      <dgm:prSet presAssocID="{BDBF8269-54D6-462B-B4E4-3C4BDDC7DF83}" presName="sibTrans" presStyleCnt="0"/>
      <dgm:spPr/>
    </dgm:pt>
    <dgm:pt modelId="{DABBBE92-E2FC-43DD-A836-D1672AA827C7}" type="pres">
      <dgm:prSet presAssocID="{EFB518B8-2F79-4EAF-A956-E1CB98283F18}" presName="node" presStyleLbl="node1" presStyleIdx="3" presStyleCnt="4">
        <dgm:presLayoutVars>
          <dgm:bulletEnabled val="1"/>
        </dgm:presLayoutVars>
      </dgm:prSet>
      <dgm:spPr/>
    </dgm:pt>
  </dgm:ptLst>
  <dgm:cxnLst>
    <dgm:cxn modelId="{6FE63520-090A-4CCE-BCFF-D35BB5196645}" type="presOf" srcId="{E38A560A-993B-46BF-B98A-978AFD919056}" destId="{D7D6BBA3-D74E-4556-9C35-6447F8017543}" srcOrd="0" destOrd="0" presId="urn:microsoft.com/office/officeart/2005/8/layout/default"/>
    <dgm:cxn modelId="{2C640C25-18A7-4852-98B7-15BB1F36E4A4}" type="presOf" srcId="{133614D3-9D36-4599-AF29-2AF51E5402D1}" destId="{6C49E837-3CC1-44CB-AAEE-F49013064BAE}" srcOrd="0" destOrd="0" presId="urn:microsoft.com/office/officeart/2005/8/layout/default"/>
    <dgm:cxn modelId="{85EE5444-3F20-4F7A-A3D3-871E36418CB6}" type="presOf" srcId="{55D7F5B9-426E-45DC-9A6B-F6471830CD6D}" destId="{E8662EC5-BB5A-4F25-9322-B95A96B65B80}" srcOrd="0" destOrd="0" presId="urn:microsoft.com/office/officeart/2005/8/layout/default"/>
    <dgm:cxn modelId="{9439E29D-7AFE-4C9C-9095-A54EED3CF08D}" type="presOf" srcId="{EFB518B8-2F79-4EAF-A956-E1CB98283F18}" destId="{DABBBE92-E2FC-43DD-A836-D1672AA827C7}" srcOrd="0" destOrd="0" presId="urn:microsoft.com/office/officeart/2005/8/layout/default"/>
    <dgm:cxn modelId="{2EE8CEB5-108A-468F-8B94-9B59EEFF3A94}" srcId="{133614D3-9D36-4599-AF29-2AF51E5402D1}" destId="{E38A560A-993B-46BF-B98A-978AFD919056}" srcOrd="1" destOrd="0" parTransId="{6807C061-365C-4BD2-9D88-3F75686D6F29}" sibTransId="{B4B717DC-40D3-4B0E-A2C0-B36997E8ADEB}"/>
    <dgm:cxn modelId="{A11075CE-1615-4238-AEFA-42151994DE6C}" type="presOf" srcId="{FE50E908-ACB3-46D0-AD71-6929F23FBDEA}" destId="{55EC003C-DF79-4B6D-A32B-5D511EB596EB}" srcOrd="0" destOrd="0" presId="urn:microsoft.com/office/officeart/2005/8/layout/default"/>
    <dgm:cxn modelId="{8B8EC3D8-9E94-4C18-9EC0-5283C68C561A}" srcId="{133614D3-9D36-4599-AF29-2AF51E5402D1}" destId="{55D7F5B9-426E-45DC-9A6B-F6471830CD6D}" srcOrd="0" destOrd="0" parTransId="{919C19E6-E4ED-4097-9F83-3285E5B77EEE}" sibTransId="{8334083F-6B27-4C4B-84DE-A4D839FA6156}"/>
    <dgm:cxn modelId="{94332DE2-CD26-4DB7-BABE-9F3AEC59BBE0}" srcId="{133614D3-9D36-4599-AF29-2AF51E5402D1}" destId="{EFB518B8-2F79-4EAF-A956-E1CB98283F18}" srcOrd="3" destOrd="0" parTransId="{BEA9133D-2B72-430A-B19B-A5D4FA4FD7FA}" sibTransId="{26976D9E-6BA9-47C9-B645-FF87957F6AB6}"/>
    <dgm:cxn modelId="{A7BB41FD-AD32-49DF-B368-359DA9611014}" srcId="{133614D3-9D36-4599-AF29-2AF51E5402D1}" destId="{FE50E908-ACB3-46D0-AD71-6929F23FBDEA}" srcOrd="2" destOrd="0" parTransId="{EAF3E156-CB55-4F8B-9EAF-364DA2AA6374}" sibTransId="{BDBF8269-54D6-462B-B4E4-3C4BDDC7DF83}"/>
    <dgm:cxn modelId="{6C7028D9-7291-486C-AFE3-B1D965326969}" type="presParOf" srcId="{6C49E837-3CC1-44CB-AAEE-F49013064BAE}" destId="{E8662EC5-BB5A-4F25-9322-B95A96B65B80}" srcOrd="0" destOrd="0" presId="urn:microsoft.com/office/officeart/2005/8/layout/default"/>
    <dgm:cxn modelId="{28472704-03BF-4B23-A713-803FBD7D96F2}" type="presParOf" srcId="{6C49E837-3CC1-44CB-AAEE-F49013064BAE}" destId="{36D11160-0AA7-4DCA-BBAF-9C63A56984B0}" srcOrd="1" destOrd="0" presId="urn:microsoft.com/office/officeart/2005/8/layout/default"/>
    <dgm:cxn modelId="{91A7DB37-1986-4301-9598-BBA16F48A8D9}" type="presParOf" srcId="{6C49E837-3CC1-44CB-AAEE-F49013064BAE}" destId="{D7D6BBA3-D74E-4556-9C35-6447F8017543}" srcOrd="2" destOrd="0" presId="urn:microsoft.com/office/officeart/2005/8/layout/default"/>
    <dgm:cxn modelId="{AC5C664B-7DCC-4DD6-8736-9488E2024085}" type="presParOf" srcId="{6C49E837-3CC1-44CB-AAEE-F49013064BAE}" destId="{FDB0B18A-0FD7-422A-A9BC-6E0F5960A533}" srcOrd="3" destOrd="0" presId="urn:microsoft.com/office/officeart/2005/8/layout/default"/>
    <dgm:cxn modelId="{48DD6A6E-C6EB-46F6-A1C9-DE6E609EA2A8}" type="presParOf" srcId="{6C49E837-3CC1-44CB-AAEE-F49013064BAE}" destId="{55EC003C-DF79-4B6D-A32B-5D511EB596EB}" srcOrd="4" destOrd="0" presId="urn:microsoft.com/office/officeart/2005/8/layout/default"/>
    <dgm:cxn modelId="{125A6266-8A47-4201-AAFC-E02B65F43270}" type="presParOf" srcId="{6C49E837-3CC1-44CB-AAEE-F49013064BAE}" destId="{E2FC933E-1120-467E-8032-D8FDAA9812D9}" srcOrd="5" destOrd="0" presId="urn:microsoft.com/office/officeart/2005/8/layout/default"/>
    <dgm:cxn modelId="{E373DB1E-C99F-4E5C-8ACA-F4BEB9E37EAA}" type="presParOf" srcId="{6C49E837-3CC1-44CB-AAEE-F49013064BAE}" destId="{DABBBE92-E2FC-43DD-A836-D1672AA827C7}"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FAF17D0-76FA-4643-A193-84A447A660CC}"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GB"/>
        </a:p>
      </dgm:t>
    </dgm:pt>
    <dgm:pt modelId="{C566C91E-4836-4B6E-A137-CE1C206A4D68}">
      <dgm:prSet/>
      <dgm:spPr/>
      <dgm:t>
        <a:bodyPr/>
        <a:lstStyle/>
        <a:p>
          <a:pPr algn="ctr" rtl="0"/>
          <a:r>
            <a:rPr lang="en-GB" dirty="0"/>
            <a:t>Youth as Volunteers - IMPACT</a:t>
          </a:r>
        </a:p>
      </dgm:t>
    </dgm:pt>
    <dgm:pt modelId="{87AB7AF6-06F7-478E-BCF8-4B020DE31011}" type="parTrans" cxnId="{991566BB-8E0E-476C-AF72-9CF4F3AACF33}">
      <dgm:prSet/>
      <dgm:spPr/>
      <dgm:t>
        <a:bodyPr/>
        <a:lstStyle/>
        <a:p>
          <a:endParaRPr lang="en-GB"/>
        </a:p>
      </dgm:t>
    </dgm:pt>
    <dgm:pt modelId="{269CB30B-1BCE-4D87-8F51-AF96743220C1}" type="sibTrans" cxnId="{991566BB-8E0E-476C-AF72-9CF4F3AACF33}">
      <dgm:prSet/>
      <dgm:spPr/>
      <dgm:t>
        <a:bodyPr/>
        <a:lstStyle/>
        <a:p>
          <a:endParaRPr lang="en-GB"/>
        </a:p>
      </dgm:t>
    </dgm:pt>
    <dgm:pt modelId="{4EC76C26-8511-4053-B097-DBD0EF123BF0}" type="pres">
      <dgm:prSet presAssocID="{2FAF17D0-76FA-4643-A193-84A447A660CC}" presName="linear" presStyleCnt="0">
        <dgm:presLayoutVars>
          <dgm:animLvl val="lvl"/>
          <dgm:resizeHandles val="exact"/>
        </dgm:presLayoutVars>
      </dgm:prSet>
      <dgm:spPr/>
    </dgm:pt>
    <dgm:pt modelId="{CACDB41E-CC20-4780-A6D2-67429EC10E1C}" type="pres">
      <dgm:prSet presAssocID="{C566C91E-4836-4B6E-A137-CE1C206A4D68}" presName="parentText" presStyleLbl="node1" presStyleIdx="0" presStyleCnt="1">
        <dgm:presLayoutVars>
          <dgm:chMax val="0"/>
          <dgm:bulletEnabled val="1"/>
        </dgm:presLayoutVars>
      </dgm:prSet>
      <dgm:spPr/>
    </dgm:pt>
  </dgm:ptLst>
  <dgm:cxnLst>
    <dgm:cxn modelId="{991566BB-8E0E-476C-AF72-9CF4F3AACF33}" srcId="{2FAF17D0-76FA-4643-A193-84A447A660CC}" destId="{C566C91E-4836-4B6E-A137-CE1C206A4D68}" srcOrd="0" destOrd="0" parTransId="{87AB7AF6-06F7-478E-BCF8-4B020DE31011}" sibTransId="{269CB30B-1BCE-4D87-8F51-AF96743220C1}"/>
    <dgm:cxn modelId="{6BA74BC1-FCFC-428A-A20D-B4D03C639F16}" type="presOf" srcId="{2FAF17D0-76FA-4643-A193-84A447A660CC}" destId="{4EC76C26-8511-4053-B097-DBD0EF123BF0}" srcOrd="0" destOrd="0" presId="urn:microsoft.com/office/officeart/2005/8/layout/vList2"/>
    <dgm:cxn modelId="{B6ECBBEE-D89F-4657-A213-5E3757641E85}" type="presOf" srcId="{C566C91E-4836-4B6E-A137-CE1C206A4D68}" destId="{CACDB41E-CC20-4780-A6D2-67429EC10E1C}" srcOrd="0" destOrd="0" presId="urn:microsoft.com/office/officeart/2005/8/layout/vList2"/>
    <dgm:cxn modelId="{B9AADDA6-80A5-4950-80D2-C495BD1FFD10}" type="presParOf" srcId="{4EC76C26-8511-4053-B097-DBD0EF123BF0}" destId="{CACDB41E-CC20-4780-A6D2-67429EC10E1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E0F36E1-6764-42FB-8EB6-5EE20043BD59}" type="doc">
      <dgm:prSet loTypeId="urn:microsoft.com/office/officeart/2005/8/layout/default" loCatId="list" qsTypeId="urn:microsoft.com/office/officeart/2005/8/quickstyle/simple1" qsCatId="simple" csTypeId="urn:microsoft.com/office/officeart/2005/8/colors/accent1_5" csCatId="accent1" phldr="1"/>
      <dgm:spPr/>
      <dgm:t>
        <a:bodyPr/>
        <a:lstStyle/>
        <a:p>
          <a:endParaRPr lang="en-GB"/>
        </a:p>
      </dgm:t>
    </dgm:pt>
    <dgm:pt modelId="{5DD40204-05C3-44F5-8971-FF6CA7A79F37}">
      <dgm:prSet/>
      <dgm:spPr/>
      <dgm:t>
        <a:bodyPr/>
        <a:lstStyle/>
        <a:p>
          <a:pPr rtl="0"/>
          <a:r>
            <a:rPr lang="en-GB" u="sng" dirty="0"/>
            <a:t>M</a:t>
          </a:r>
          <a:r>
            <a:rPr lang="en-GB" dirty="0"/>
            <a:t>otivation and retention of young people engaging with programs and services of National Societies.</a:t>
          </a:r>
        </a:p>
      </dgm:t>
    </dgm:pt>
    <dgm:pt modelId="{786A8ADD-BA8B-4C88-8AC9-CB7E968340DD}" type="parTrans" cxnId="{CA2C9DC3-052F-4033-AF6C-B0A5B59584E8}">
      <dgm:prSet/>
      <dgm:spPr/>
      <dgm:t>
        <a:bodyPr/>
        <a:lstStyle/>
        <a:p>
          <a:endParaRPr lang="en-GB"/>
        </a:p>
      </dgm:t>
    </dgm:pt>
    <dgm:pt modelId="{1522B898-04D0-4C66-822D-E10A1EAFCE44}" type="sibTrans" cxnId="{CA2C9DC3-052F-4033-AF6C-B0A5B59584E8}">
      <dgm:prSet/>
      <dgm:spPr/>
      <dgm:t>
        <a:bodyPr/>
        <a:lstStyle/>
        <a:p>
          <a:endParaRPr lang="en-GB"/>
        </a:p>
      </dgm:t>
    </dgm:pt>
    <dgm:pt modelId="{6D5188F9-4611-4D46-93C4-879D0FD628A5}">
      <dgm:prSet/>
      <dgm:spPr/>
      <dgm:t>
        <a:bodyPr/>
        <a:lstStyle/>
        <a:p>
          <a:pPr rtl="0"/>
          <a:r>
            <a:rPr lang="en-GB" u="sng" dirty="0"/>
            <a:t>S</a:t>
          </a:r>
          <a:r>
            <a:rPr lang="en-GB" dirty="0"/>
            <a:t>ocial value that young volunteers bring to development of local communities and National Societies.  </a:t>
          </a:r>
        </a:p>
      </dgm:t>
    </dgm:pt>
    <dgm:pt modelId="{56AF966D-6E96-4E2D-9A5D-ECC01BBDF260}" type="parTrans" cxnId="{376593BD-7CE8-47F5-B748-A449DB08047F}">
      <dgm:prSet/>
      <dgm:spPr/>
      <dgm:t>
        <a:bodyPr/>
        <a:lstStyle/>
        <a:p>
          <a:endParaRPr lang="en-GB"/>
        </a:p>
      </dgm:t>
    </dgm:pt>
    <dgm:pt modelId="{073C0B87-962A-4887-B5F5-09856C0381DB}" type="sibTrans" cxnId="{376593BD-7CE8-47F5-B748-A449DB08047F}">
      <dgm:prSet/>
      <dgm:spPr/>
      <dgm:t>
        <a:bodyPr/>
        <a:lstStyle/>
        <a:p>
          <a:endParaRPr lang="en-GB"/>
        </a:p>
      </dgm:t>
    </dgm:pt>
    <dgm:pt modelId="{95B80103-58EB-4B1C-99B0-04D14C5D65B7}">
      <dgm:prSet/>
      <dgm:spPr/>
      <dgm:t>
        <a:bodyPr/>
        <a:lstStyle/>
        <a:p>
          <a:pPr rtl="0"/>
          <a:r>
            <a:rPr lang="en-GB" u="sng" dirty="0"/>
            <a:t>D</a:t>
          </a:r>
          <a:r>
            <a:rPr lang="en-GB" dirty="0"/>
            <a:t>iversification of the volunteers base of National Societies better mirroring makeup of local communities.</a:t>
          </a:r>
        </a:p>
      </dgm:t>
    </dgm:pt>
    <dgm:pt modelId="{24209DA8-F5D4-4622-A857-12535F79D75F}" type="parTrans" cxnId="{2EDC1914-E3E4-4888-98DE-2502D9C4E956}">
      <dgm:prSet/>
      <dgm:spPr/>
      <dgm:t>
        <a:bodyPr/>
        <a:lstStyle/>
        <a:p>
          <a:endParaRPr lang="en-GB"/>
        </a:p>
      </dgm:t>
    </dgm:pt>
    <dgm:pt modelId="{05C658EE-C7A7-4BBB-BA01-896C5D00594D}" type="sibTrans" cxnId="{2EDC1914-E3E4-4888-98DE-2502D9C4E956}">
      <dgm:prSet/>
      <dgm:spPr/>
      <dgm:t>
        <a:bodyPr/>
        <a:lstStyle/>
        <a:p>
          <a:endParaRPr lang="en-GB"/>
        </a:p>
      </dgm:t>
    </dgm:pt>
    <dgm:pt modelId="{570D8625-A104-44A1-B00E-C4B2232E79E3}">
      <dgm:prSet/>
      <dgm:spPr/>
      <dgm:t>
        <a:bodyPr/>
        <a:lstStyle/>
        <a:p>
          <a:pPr rtl="0"/>
          <a:r>
            <a:rPr lang="en-GB" u="sng" dirty="0"/>
            <a:t>W</a:t>
          </a:r>
          <a:r>
            <a:rPr lang="en-GB" dirty="0"/>
            <a:t>ell-being, security, and safety of young volunteers being guaranteed by National Societies.</a:t>
          </a:r>
        </a:p>
      </dgm:t>
    </dgm:pt>
    <dgm:pt modelId="{1234FB15-A8AB-4724-96F7-ED6386706828}" type="parTrans" cxnId="{34B1A2C4-413F-4C6C-9B4C-D0F07A075305}">
      <dgm:prSet/>
      <dgm:spPr/>
      <dgm:t>
        <a:bodyPr/>
        <a:lstStyle/>
        <a:p>
          <a:endParaRPr lang="en-GB"/>
        </a:p>
      </dgm:t>
    </dgm:pt>
    <dgm:pt modelId="{CC0E231F-7911-4E4D-A37D-E6E7BED4135D}" type="sibTrans" cxnId="{34B1A2C4-413F-4C6C-9B4C-D0F07A075305}">
      <dgm:prSet/>
      <dgm:spPr/>
      <dgm:t>
        <a:bodyPr/>
        <a:lstStyle/>
        <a:p>
          <a:endParaRPr lang="en-GB"/>
        </a:p>
      </dgm:t>
    </dgm:pt>
    <dgm:pt modelId="{588FF912-172D-4BC0-BA56-D1A8E341AB17}">
      <dgm:prSet/>
      <dgm:spPr/>
      <dgm:t>
        <a:bodyPr/>
        <a:lstStyle/>
        <a:p>
          <a:pPr rtl="0"/>
          <a:r>
            <a:rPr lang="en-GB" u="sng" dirty="0"/>
            <a:t>I</a:t>
          </a:r>
          <a:r>
            <a:rPr lang="en-GB" dirty="0"/>
            <a:t>nnovation of programs and services of National Societies through implementation of youth-led initiatives.</a:t>
          </a:r>
        </a:p>
      </dgm:t>
    </dgm:pt>
    <dgm:pt modelId="{61D50AE1-4419-4C09-A074-144FCB915BFF}" type="parTrans" cxnId="{4F2B8ECD-28F6-449E-8878-6450B97994E3}">
      <dgm:prSet/>
      <dgm:spPr/>
      <dgm:t>
        <a:bodyPr/>
        <a:lstStyle/>
        <a:p>
          <a:endParaRPr lang="en-GB"/>
        </a:p>
      </dgm:t>
    </dgm:pt>
    <dgm:pt modelId="{AC26DF51-4BCA-4DEE-9BD1-9878B963F02A}" type="sibTrans" cxnId="{4F2B8ECD-28F6-449E-8878-6450B97994E3}">
      <dgm:prSet/>
      <dgm:spPr/>
      <dgm:t>
        <a:bodyPr/>
        <a:lstStyle/>
        <a:p>
          <a:endParaRPr lang="en-GB"/>
        </a:p>
      </dgm:t>
    </dgm:pt>
    <dgm:pt modelId="{4BF44485-E99C-47E6-BA2C-86C0C6A334A9}" type="pres">
      <dgm:prSet presAssocID="{3E0F36E1-6764-42FB-8EB6-5EE20043BD59}" presName="diagram" presStyleCnt="0">
        <dgm:presLayoutVars>
          <dgm:dir/>
          <dgm:resizeHandles val="exact"/>
        </dgm:presLayoutVars>
      </dgm:prSet>
      <dgm:spPr/>
    </dgm:pt>
    <dgm:pt modelId="{60FA32E5-EA17-46F3-A7E9-83F2FAA5BF1C}" type="pres">
      <dgm:prSet presAssocID="{5DD40204-05C3-44F5-8971-FF6CA7A79F37}" presName="node" presStyleLbl="node1" presStyleIdx="0" presStyleCnt="5">
        <dgm:presLayoutVars>
          <dgm:bulletEnabled val="1"/>
        </dgm:presLayoutVars>
      </dgm:prSet>
      <dgm:spPr/>
    </dgm:pt>
    <dgm:pt modelId="{3380E548-3F6C-4996-9F04-A6F299424ED3}" type="pres">
      <dgm:prSet presAssocID="{1522B898-04D0-4C66-822D-E10A1EAFCE44}" presName="sibTrans" presStyleCnt="0"/>
      <dgm:spPr/>
    </dgm:pt>
    <dgm:pt modelId="{2B342F39-BDFF-4DF4-AC9B-410ADF7168B4}" type="pres">
      <dgm:prSet presAssocID="{6D5188F9-4611-4D46-93C4-879D0FD628A5}" presName="node" presStyleLbl="node1" presStyleIdx="1" presStyleCnt="5">
        <dgm:presLayoutVars>
          <dgm:bulletEnabled val="1"/>
        </dgm:presLayoutVars>
      </dgm:prSet>
      <dgm:spPr/>
    </dgm:pt>
    <dgm:pt modelId="{E0C86BBC-7E24-4540-9A27-F0250290B8CF}" type="pres">
      <dgm:prSet presAssocID="{073C0B87-962A-4887-B5F5-09856C0381DB}" presName="sibTrans" presStyleCnt="0"/>
      <dgm:spPr/>
    </dgm:pt>
    <dgm:pt modelId="{A3733DCE-7F3B-495D-B508-B6E693594AFE}" type="pres">
      <dgm:prSet presAssocID="{95B80103-58EB-4B1C-99B0-04D14C5D65B7}" presName="node" presStyleLbl="node1" presStyleIdx="2" presStyleCnt="5">
        <dgm:presLayoutVars>
          <dgm:bulletEnabled val="1"/>
        </dgm:presLayoutVars>
      </dgm:prSet>
      <dgm:spPr/>
    </dgm:pt>
    <dgm:pt modelId="{DC7964EE-9A48-44FB-8653-8798382C262C}" type="pres">
      <dgm:prSet presAssocID="{05C658EE-C7A7-4BBB-BA01-896C5D00594D}" presName="sibTrans" presStyleCnt="0"/>
      <dgm:spPr/>
    </dgm:pt>
    <dgm:pt modelId="{BD0FFCB3-0A7C-40AA-84CC-DA89763A8328}" type="pres">
      <dgm:prSet presAssocID="{570D8625-A104-44A1-B00E-C4B2232E79E3}" presName="node" presStyleLbl="node1" presStyleIdx="3" presStyleCnt="5">
        <dgm:presLayoutVars>
          <dgm:bulletEnabled val="1"/>
        </dgm:presLayoutVars>
      </dgm:prSet>
      <dgm:spPr/>
    </dgm:pt>
    <dgm:pt modelId="{D411FF24-602F-48BC-8035-B9274CE39A7A}" type="pres">
      <dgm:prSet presAssocID="{CC0E231F-7911-4E4D-A37D-E6E7BED4135D}" presName="sibTrans" presStyleCnt="0"/>
      <dgm:spPr/>
    </dgm:pt>
    <dgm:pt modelId="{36681D31-E60D-4B9E-9A14-087B7E0DB8A5}" type="pres">
      <dgm:prSet presAssocID="{588FF912-172D-4BC0-BA56-D1A8E341AB17}" presName="node" presStyleLbl="node1" presStyleIdx="4" presStyleCnt="5">
        <dgm:presLayoutVars>
          <dgm:bulletEnabled val="1"/>
        </dgm:presLayoutVars>
      </dgm:prSet>
      <dgm:spPr/>
    </dgm:pt>
  </dgm:ptLst>
  <dgm:cxnLst>
    <dgm:cxn modelId="{5ED3A313-6525-4DEC-8A9F-1F29D3B3B8E6}" type="presOf" srcId="{95B80103-58EB-4B1C-99B0-04D14C5D65B7}" destId="{A3733DCE-7F3B-495D-B508-B6E693594AFE}" srcOrd="0" destOrd="0" presId="urn:microsoft.com/office/officeart/2005/8/layout/default"/>
    <dgm:cxn modelId="{2EDC1914-E3E4-4888-98DE-2502D9C4E956}" srcId="{3E0F36E1-6764-42FB-8EB6-5EE20043BD59}" destId="{95B80103-58EB-4B1C-99B0-04D14C5D65B7}" srcOrd="2" destOrd="0" parTransId="{24209DA8-F5D4-4622-A857-12535F79D75F}" sibTransId="{05C658EE-C7A7-4BBB-BA01-896C5D00594D}"/>
    <dgm:cxn modelId="{61A25F8C-1281-4AFE-AA24-A4CFBFDC81A1}" type="presOf" srcId="{588FF912-172D-4BC0-BA56-D1A8E341AB17}" destId="{36681D31-E60D-4B9E-9A14-087B7E0DB8A5}" srcOrd="0" destOrd="0" presId="urn:microsoft.com/office/officeart/2005/8/layout/default"/>
    <dgm:cxn modelId="{AE8B6091-C72C-4A20-8AD5-7A87F23C7DF4}" type="presOf" srcId="{570D8625-A104-44A1-B00E-C4B2232E79E3}" destId="{BD0FFCB3-0A7C-40AA-84CC-DA89763A8328}" srcOrd="0" destOrd="0" presId="urn:microsoft.com/office/officeart/2005/8/layout/default"/>
    <dgm:cxn modelId="{376593BD-7CE8-47F5-B748-A449DB08047F}" srcId="{3E0F36E1-6764-42FB-8EB6-5EE20043BD59}" destId="{6D5188F9-4611-4D46-93C4-879D0FD628A5}" srcOrd="1" destOrd="0" parTransId="{56AF966D-6E96-4E2D-9A5D-ECC01BBDF260}" sibTransId="{073C0B87-962A-4887-B5F5-09856C0381DB}"/>
    <dgm:cxn modelId="{CA2C9DC3-052F-4033-AF6C-B0A5B59584E8}" srcId="{3E0F36E1-6764-42FB-8EB6-5EE20043BD59}" destId="{5DD40204-05C3-44F5-8971-FF6CA7A79F37}" srcOrd="0" destOrd="0" parTransId="{786A8ADD-BA8B-4C88-8AC9-CB7E968340DD}" sibTransId="{1522B898-04D0-4C66-822D-E10A1EAFCE44}"/>
    <dgm:cxn modelId="{34B1A2C4-413F-4C6C-9B4C-D0F07A075305}" srcId="{3E0F36E1-6764-42FB-8EB6-5EE20043BD59}" destId="{570D8625-A104-44A1-B00E-C4B2232E79E3}" srcOrd="3" destOrd="0" parTransId="{1234FB15-A8AB-4724-96F7-ED6386706828}" sibTransId="{CC0E231F-7911-4E4D-A37D-E6E7BED4135D}"/>
    <dgm:cxn modelId="{4F2B8ECD-28F6-449E-8878-6450B97994E3}" srcId="{3E0F36E1-6764-42FB-8EB6-5EE20043BD59}" destId="{588FF912-172D-4BC0-BA56-D1A8E341AB17}" srcOrd="4" destOrd="0" parTransId="{61D50AE1-4419-4C09-A074-144FCB915BFF}" sibTransId="{AC26DF51-4BCA-4DEE-9BD1-9878B963F02A}"/>
    <dgm:cxn modelId="{9B14E1CF-8D46-4D1C-9F3D-9E9472F83D65}" type="presOf" srcId="{6D5188F9-4611-4D46-93C4-879D0FD628A5}" destId="{2B342F39-BDFF-4DF4-AC9B-410ADF7168B4}" srcOrd="0" destOrd="0" presId="urn:microsoft.com/office/officeart/2005/8/layout/default"/>
    <dgm:cxn modelId="{348581E1-75E5-49FF-9530-AB991E43C811}" type="presOf" srcId="{5DD40204-05C3-44F5-8971-FF6CA7A79F37}" destId="{60FA32E5-EA17-46F3-A7E9-83F2FAA5BF1C}" srcOrd="0" destOrd="0" presId="urn:microsoft.com/office/officeart/2005/8/layout/default"/>
    <dgm:cxn modelId="{5F0329F3-F0B4-4E36-8609-E464F07D7928}" type="presOf" srcId="{3E0F36E1-6764-42FB-8EB6-5EE20043BD59}" destId="{4BF44485-E99C-47E6-BA2C-86C0C6A334A9}" srcOrd="0" destOrd="0" presId="urn:microsoft.com/office/officeart/2005/8/layout/default"/>
    <dgm:cxn modelId="{E07C6540-F3AE-4240-9FFE-99C98B97A13C}" type="presParOf" srcId="{4BF44485-E99C-47E6-BA2C-86C0C6A334A9}" destId="{60FA32E5-EA17-46F3-A7E9-83F2FAA5BF1C}" srcOrd="0" destOrd="0" presId="urn:microsoft.com/office/officeart/2005/8/layout/default"/>
    <dgm:cxn modelId="{FD108272-CD83-41D5-9DF8-628599297114}" type="presParOf" srcId="{4BF44485-E99C-47E6-BA2C-86C0C6A334A9}" destId="{3380E548-3F6C-4996-9F04-A6F299424ED3}" srcOrd="1" destOrd="0" presId="urn:microsoft.com/office/officeart/2005/8/layout/default"/>
    <dgm:cxn modelId="{0F627802-9948-44B8-88B4-D25949BEC413}" type="presParOf" srcId="{4BF44485-E99C-47E6-BA2C-86C0C6A334A9}" destId="{2B342F39-BDFF-4DF4-AC9B-410ADF7168B4}" srcOrd="2" destOrd="0" presId="urn:microsoft.com/office/officeart/2005/8/layout/default"/>
    <dgm:cxn modelId="{AC4A5791-5039-498C-9224-86A35AF22717}" type="presParOf" srcId="{4BF44485-E99C-47E6-BA2C-86C0C6A334A9}" destId="{E0C86BBC-7E24-4540-9A27-F0250290B8CF}" srcOrd="3" destOrd="0" presId="urn:microsoft.com/office/officeart/2005/8/layout/default"/>
    <dgm:cxn modelId="{7374278E-74A4-4728-9D1D-3286B6BBD7CF}" type="presParOf" srcId="{4BF44485-E99C-47E6-BA2C-86C0C6A334A9}" destId="{A3733DCE-7F3B-495D-B508-B6E693594AFE}" srcOrd="4" destOrd="0" presId="urn:microsoft.com/office/officeart/2005/8/layout/default"/>
    <dgm:cxn modelId="{67C3AA4E-3FB4-42E2-BFD2-410305CBB333}" type="presParOf" srcId="{4BF44485-E99C-47E6-BA2C-86C0C6A334A9}" destId="{DC7964EE-9A48-44FB-8653-8798382C262C}" srcOrd="5" destOrd="0" presId="urn:microsoft.com/office/officeart/2005/8/layout/default"/>
    <dgm:cxn modelId="{CE83B79E-245B-4811-A50A-BE53BACF2481}" type="presParOf" srcId="{4BF44485-E99C-47E6-BA2C-86C0C6A334A9}" destId="{BD0FFCB3-0A7C-40AA-84CC-DA89763A8328}" srcOrd="6" destOrd="0" presId="urn:microsoft.com/office/officeart/2005/8/layout/default"/>
    <dgm:cxn modelId="{7F224654-FC34-47DE-855C-CAC4E42D8D06}" type="presParOf" srcId="{4BF44485-E99C-47E6-BA2C-86C0C6A334A9}" destId="{D411FF24-602F-48BC-8035-B9274CE39A7A}" srcOrd="7" destOrd="0" presId="urn:microsoft.com/office/officeart/2005/8/layout/default"/>
    <dgm:cxn modelId="{4DDDE18A-905E-4CC8-9383-87F223C768CC}" type="presParOf" srcId="{4BF44485-E99C-47E6-BA2C-86C0C6A334A9}" destId="{36681D31-E60D-4B9E-9A14-087B7E0DB8A5}"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F42F289-FC4F-470B-BE1A-293970746585}" type="doc">
      <dgm:prSet loTypeId="urn:microsoft.com/office/officeart/2005/8/layout/vList2" loCatId="list" qsTypeId="urn:microsoft.com/office/officeart/2005/8/quickstyle/simple1" qsCatId="simple" csTypeId="urn:microsoft.com/office/officeart/2005/8/colors/accent4_4" csCatId="accent4" phldr="1"/>
      <dgm:spPr/>
      <dgm:t>
        <a:bodyPr/>
        <a:lstStyle/>
        <a:p>
          <a:endParaRPr lang="en-GB"/>
        </a:p>
      </dgm:t>
    </dgm:pt>
    <dgm:pt modelId="{E34479D0-3F59-4808-9D09-9205BB707BB4}">
      <dgm:prSet/>
      <dgm:spPr/>
      <dgm:t>
        <a:bodyPr/>
        <a:lstStyle/>
        <a:p>
          <a:pPr algn="ctr" rtl="0"/>
          <a:r>
            <a:rPr lang="en-GB" dirty="0"/>
            <a:t>Youth as Beneficiaries - IMPACT</a:t>
          </a:r>
        </a:p>
      </dgm:t>
    </dgm:pt>
    <dgm:pt modelId="{82365C0D-A7F3-4C6B-9134-D21119BFEE74}" type="parTrans" cxnId="{766AF881-F312-4829-A0CA-B4699CE68208}">
      <dgm:prSet/>
      <dgm:spPr/>
      <dgm:t>
        <a:bodyPr/>
        <a:lstStyle/>
        <a:p>
          <a:endParaRPr lang="en-GB"/>
        </a:p>
      </dgm:t>
    </dgm:pt>
    <dgm:pt modelId="{E75A2082-4D57-4F8B-B318-CAF4845798A4}" type="sibTrans" cxnId="{766AF881-F312-4829-A0CA-B4699CE68208}">
      <dgm:prSet/>
      <dgm:spPr/>
      <dgm:t>
        <a:bodyPr/>
        <a:lstStyle/>
        <a:p>
          <a:endParaRPr lang="en-GB"/>
        </a:p>
      </dgm:t>
    </dgm:pt>
    <dgm:pt modelId="{B67EA6E6-3FB4-4435-A72E-20303AB2205F}" type="pres">
      <dgm:prSet presAssocID="{3F42F289-FC4F-470B-BE1A-293970746585}" presName="linear" presStyleCnt="0">
        <dgm:presLayoutVars>
          <dgm:animLvl val="lvl"/>
          <dgm:resizeHandles val="exact"/>
        </dgm:presLayoutVars>
      </dgm:prSet>
      <dgm:spPr/>
    </dgm:pt>
    <dgm:pt modelId="{CEC260C1-CAF2-400E-80F8-EE29CB104DE6}" type="pres">
      <dgm:prSet presAssocID="{E34479D0-3F59-4808-9D09-9205BB707BB4}" presName="parentText" presStyleLbl="node1" presStyleIdx="0" presStyleCnt="1">
        <dgm:presLayoutVars>
          <dgm:chMax val="0"/>
          <dgm:bulletEnabled val="1"/>
        </dgm:presLayoutVars>
      </dgm:prSet>
      <dgm:spPr/>
    </dgm:pt>
  </dgm:ptLst>
  <dgm:cxnLst>
    <dgm:cxn modelId="{1DBC7311-3597-45CF-9CCF-058ED79FF4D7}" type="presOf" srcId="{3F42F289-FC4F-470B-BE1A-293970746585}" destId="{B67EA6E6-3FB4-4435-A72E-20303AB2205F}" srcOrd="0" destOrd="0" presId="urn:microsoft.com/office/officeart/2005/8/layout/vList2"/>
    <dgm:cxn modelId="{766AF881-F312-4829-A0CA-B4699CE68208}" srcId="{3F42F289-FC4F-470B-BE1A-293970746585}" destId="{E34479D0-3F59-4808-9D09-9205BB707BB4}" srcOrd="0" destOrd="0" parTransId="{82365C0D-A7F3-4C6B-9134-D21119BFEE74}" sibTransId="{E75A2082-4D57-4F8B-B318-CAF4845798A4}"/>
    <dgm:cxn modelId="{1E22ED8D-730C-41E6-8DFE-3388839CFF17}" type="presOf" srcId="{E34479D0-3F59-4808-9D09-9205BB707BB4}" destId="{CEC260C1-CAF2-400E-80F8-EE29CB104DE6}" srcOrd="0" destOrd="0" presId="urn:microsoft.com/office/officeart/2005/8/layout/vList2"/>
    <dgm:cxn modelId="{3890D292-1364-48F6-A1ED-C137AC0945D3}" type="presParOf" srcId="{B67EA6E6-3FB4-4435-A72E-20303AB2205F}" destId="{CEC260C1-CAF2-400E-80F8-EE29CB104DE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BEFB022-0678-4ADB-923B-B1F885DB5DF8}" type="doc">
      <dgm:prSet loTypeId="urn:microsoft.com/office/officeart/2005/8/layout/default" loCatId="list" qsTypeId="urn:microsoft.com/office/officeart/2005/8/quickstyle/simple1" qsCatId="simple" csTypeId="urn:microsoft.com/office/officeart/2005/8/colors/accent4_5" csCatId="accent4" phldr="1"/>
      <dgm:spPr/>
      <dgm:t>
        <a:bodyPr/>
        <a:lstStyle/>
        <a:p>
          <a:endParaRPr lang="en-GB"/>
        </a:p>
      </dgm:t>
    </dgm:pt>
    <dgm:pt modelId="{FB63D506-83A7-47D2-936B-48166C38F17E}">
      <dgm:prSet/>
      <dgm:spPr/>
      <dgm:t>
        <a:bodyPr/>
        <a:lstStyle/>
        <a:p>
          <a:pPr rtl="0"/>
          <a:r>
            <a:rPr lang="en-GB" u="sng" dirty="0"/>
            <a:t>R</a:t>
          </a:r>
          <a:r>
            <a:rPr lang="en-GB" dirty="0"/>
            <a:t>elevance and responsiveness of RCRC programs and services to needs of young beneficiaries and marginalized and vulnerable youth.</a:t>
          </a:r>
        </a:p>
      </dgm:t>
    </dgm:pt>
    <dgm:pt modelId="{171EC81A-AD93-480E-8245-AB3D30ADECCF}" type="parTrans" cxnId="{385522E9-4A6E-48B5-A784-DA8D370C572D}">
      <dgm:prSet/>
      <dgm:spPr/>
      <dgm:t>
        <a:bodyPr/>
        <a:lstStyle/>
        <a:p>
          <a:endParaRPr lang="en-GB"/>
        </a:p>
      </dgm:t>
    </dgm:pt>
    <dgm:pt modelId="{459B3C0C-CB46-4936-8411-790F20C29723}" type="sibTrans" cxnId="{385522E9-4A6E-48B5-A784-DA8D370C572D}">
      <dgm:prSet/>
      <dgm:spPr/>
      <dgm:t>
        <a:bodyPr/>
        <a:lstStyle/>
        <a:p>
          <a:endParaRPr lang="en-GB"/>
        </a:p>
      </dgm:t>
    </dgm:pt>
    <dgm:pt modelId="{2EAEDF62-9CFF-4C38-9C47-4154140FADAB}">
      <dgm:prSet/>
      <dgm:spPr/>
      <dgm:t>
        <a:bodyPr/>
        <a:lstStyle/>
        <a:p>
          <a:pPr rtl="0"/>
          <a:r>
            <a:rPr lang="en-GB" u="sng" dirty="0"/>
            <a:t>S</a:t>
          </a:r>
          <a:r>
            <a:rPr lang="en-GB" u="none" dirty="0"/>
            <a:t>trengthening  </a:t>
          </a:r>
          <a:r>
            <a:rPr lang="en-GB" dirty="0"/>
            <a:t>resilience of young beneficiaries while considering their abilities and developmental needs in project planning cycles of respective RCRC programs and services. .</a:t>
          </a:r>
        </a:p>
      </dgm:t>
    </dgm:pt>
    <dgm:pt modelId="{EDF4D644-379B-4E5D-9678-469398732C09}" type="parTrans" cxnId="{87872ED6-2652-4919-86FA-0F52F529E946}">
      <dgm:prSet/>
      <dgm:spPr/>
      <dgm:t>
        <a:bodyPr/>
        <a:lstStyle/>
        <a:p>
          <a:endParaRPr lang="en-GB"/>
        </a:p>
      </dgm:t>
    </dgm:pt>
    <dgm:pt modelId="{65E779A5-36A0-4436-9D7E-D6D5B44C9325}" type="sibTrans" cxnId="{87872ED6-2652-4919-86FA-0F52F529E946}">
      <dgm:prSet/>
      <dgm:spPr/>
      <dgm:t>
        <a:bodyPr/>
        <a:lstStyle/>
        <a:p>
          <a:endParaRPr lang="en-GB"/>
        </a:p>
      </dgm:t>
    </dgm:pt>
    <dgm:pt modelId="{45A3A921-D10B-4349-80D4-E7E290E90C0F}">
      <dgm:prSet/>
      <dgm:spPr/>
      <dgm:t>
        <a:bodyPr/>
        <a:lstStyle/>
        <a:p>
          <a:pPr rtl="0"/>
          <a:r>
            <a:rPr lang="en-GB" u="sng" dirty="0"/>
            <a:t>C</a:t>
          </a:r>
          <a:r>
            <a:rPr lang="en-GB" dirty="0"/>
            <a:t>hildren, adolescents, and young adults considered  three distinct groups participating in RCRC programs and services.</a:t>
          </a:r>
        </a:p>
      </dgm:t>
    </dgm:pt>
    <dgm:pt modelId="{1F2C24B7-9E28-4EB6-9087-0FC111C22A9C}" type="parTrans" cxnId="{71CF1618-BD84-4B4B-8FE0-744E7C0584F3}">
      <dgm:prSet/>
      <dgm:spPr/>
      <dgm:t>
        <a:bodyPr/>
        <a:lstStyle/>
        <a:p>
          <a:endParaRPr lang="en-GB"/>
        </a:p>
      </dgm:t>
    </dgm:pt>
    <dgm:pt modelId="{63CB0949-80E7-410C-B096-0B4605EA8D08}" type="sibTrans" cxnId="{71CF1618-BD84-4B4B-8FE0-744E7C0584F3}">
      <dgm:prSet/>
      <dgm:spPr/>
      <dgm:t>
        <a:bodyPr/>
        <a:lstStyle/>
        <a:p>
          <a:endParaRPr lang="en-GB"/>
        </a:p>
      </dgm:t>
    </dgm:pt>
    <dgm:pt modelId="{CE52045D-1BA6-4AB2-8B5E-17499D2A584F}">
      <dgm:prSet/>
      <dgm:spPr/>
      <dgm:t>
        <a:bodyPr/>
        <a:lstStyle/>
        <a:p>
          <a:pPr rtl="0"/>
          <a:r>
            <a:rPr lang="en-GB" u="sng" dirty="0"/>
            <a:t>N</a:t>
          </a:r>
          <a:r>
            <a:rPr lang="en-GB" dirty="0"/>
            <a:t>urturing of a culture of young beneficiaries taking actions and giving back to their communities.</a:t>
          </a:r>
        </a:p>
      </dgm:t>
    </dgm:pt>
    <dgm:pt modelId="{3DC2F64F-0F8E-40DF-B6F6-B35BB1C21842}" type="parTrans" cxnId="{CDF026BD-B7AD-48E9-827F-AE3BA6826522}">
      <dgm:prSet/>
      <dgm:spPr/>
      <dgm:t>
        <a:bodyPr/>
        <a:lstStyle/>
        <a:p>
          <a:endParaRPr lang="en-GB"/>
        </a:p>
      </dgm:t>
    </dgm:pt>
    <dgm:pt modelId="{A4829809-50E3-42AB-9AFB-9AD42169C504}" type="sibTrans" cxnId="{CDF026BD-B7AD-48E9-827F-AE3BA6826522}">
      <dgm:prSet/>
      <dgm:spPr/>
      <dgm:t>
        <a:bodyPr/>
        <a:lstStyle/>
        <a:p>
          <a:endParaRPr lang="en-GB"/>
        </a:p>
      </dgm:t>
    </dgm:pt>
    <dgm:pt modelId="{8A7E8979-428B-47FD-992B-34210BA87AE6}" type="pres">
      <dgm:prSet presAssocID="{CBEFB022-0678-4ADB-923B-B1F885DB5DF8}" presName="diagram" presStyleCnt="0">
        <dgm:presLayoutVars>
          <dgm:dir/>
          <dgm:resizeHandles val="exact"/>
        </dgm:presLayoutVars>
      </dgm:prSet>
      <dgm:spPr/>
    </dgm:pt>
    <dgm:pt modelId="{F593742F-07A4-4ECF-90E4-9B822F7979CA}" type="pres">
      <dgm:prSet presAssocID="{FB63D506-83A7-47D2-936B-48166C38F17E}" presName="node" presStyleLbl="node1" presStyleIdx="0" presStyleCnt="4">
        <dgm:presLayoutVars>
          <dgm:bulletEnabled val="1"/>
        </dgm:presLayoutVars>
      </dgm:prSet>
      <dgm:spPr/>
    </dgm:pt>
    <dgm:pt modelId="{EACEC870-EC7A-41CE-9E0D-01914B03CF94}" type="pres">
      <dgm:prSet presAssocID="{459B3C0C-CB46-4936-8411-790F20C29723}" presName="sibTrans" presStyleCnt="0"/>
      <dgm:spPr/>
    </dgm:pt>
    <dgm:pt modelId="{9B5EE1B7-55A6-4839-9042-6F613ED80ED1}" type="pres">
      <dgm:prSet presAssocID="{2EAEDF62-9CFF-4C38-9C47-4154140FADAB}" presName="node" presStyleLbl="node1" presStyleIdx="1" presStyleCnt="4">
        <dgm:presLayoutVars>
          <dgm:bulletEnabled val="1"/>
        </dgm:presLayoutVars>
      </dgm:prSet>
      <dgm:spPr/>
    </dgm:pt>
    <dgm:pt modelId="{F21AAE03-9345-48D2-AC8D-03D0F961FADB}" type="pres">
      <dgm:prSet presAssocID="{65E779A5-36A0-4436-9D7E-D6D5B44C9325}" presName="sibTrans" presStyleCnt="0"/>
      <dgm:spPr/>
    </dgm:pt>
    <dgm:pt modelId="{EC784623-DBB3-4B53-891B-D075AB2220BC}" type="pres">
      <dgm:prSet presAssocID="{45A3A921-D10B-4349-80D4-E7E290E90C0F}" presName="node" presStyleLbl="node1" presStyleIdx="2" presStyleCnt="4">
        <dgm:presLayoutVars>
          <dgm:bulletEnabled val="1"/>
        </dgm:presLayoutVars>
      </dgm:prSet>
      <dgm:spPr/>
    </dgm:pt>
    <dgm:pt modelId="{305B0B11-74AD-4C13-B6DC-39F5F514ED2E}" type="pres">
      <dgm:prSet presAssocID="{63CB0949-80E7-410C-B096-0B4605EA8D08}" presName="sibTrans" presStyleCnt="0"/>
      <dgm:spPr/>
    </dgm:pt>
    <dgm:pt modelId="{A0B7CBC6-B2CD-47EB-8655-BFC3B06ED725}" type="pres">
      <dgm:prSet presAssocID="{CE52045D-1BA6-4AB2-8B5E-17499D2A584F}" presName="node" presStyleLbl="node1" presStyleIdx="3" presStyleCnt="4">
        <dgm:presLayoutVars>
          <dgm:bulletEnabled val="1"/>
        </dgm:presLayoutVars>
      </dgm:prSet>
      <dgm:spPr/>
    </dgm:pt>
  </dgm:ptLst>
  <dgm:cxnLst>
    <dgm:cxn modelId="{0E95F909-3C29-4ADB-AC41-B6C0284F5D17}" type="presOf" srcId="{FB63D506-83A7-47D2-936B-48166C38F17E}" destId="{F593742F-07A4-4ECF-90E4-9B822F7979CA}" srcOrd="0" destOrd="0" presId="urn:microsoft.com/office/officeart/2005/8/layout/default"/>
    <dgm:cxn modelId="{71CF1618-BD84-4B4B-8FE0-744E7C0584F3}" srcId="{CBEFB022-0678-4ADB-923B-B1F885DB5DF8}" destId="{45A3A921-D10B-4349-80D4-E7E290E90C0F}" srcOrd="2" destOrd="0" parTransId="{1F2C24B7-9E28-4EB6-9087-0FC111C22A9C}" sibTransId="{63CB0949-80E7-410C-B096-0B4605EA8D08}"/>
    <dgm:cxn modelId="{0C6F2B4A-26E8-498B-ADF6-8700FA1D43C3}" type="presOf" srcId="{CE52045D-1BA6-4AB2-8B5E-17499D2A584F}" destId="{A0B7CBC6-B2CD-47EB-8655-BFC3B06ED725}" srcOrd="0" destOrd="0" presId="urn:microsoft.com/office/officeart/2005/8/layout/default"/>
    <dgm:cxn modelId="{D60208A5-DA16-4E57-B191-0EE5CDDC5981}" type="presOf" srcId="{CBEFB022-0678-4ADB-923B-B1F885DB5DF8}" destId="{8A7E8979-428B-47FD-992B-34210BA87AE6}" srcOrd="0" destOrd="0" presId="urn:microsoft.com/office/officeart/2005/8/layout/default"/>
    <dgm:cxn modelId="{CDF026BD-B7AD-48E9-827F-AE3BA6826522}" srcId="{CBEFB022-0678-4ADB-923B-B1F885DB5DF8}" destId="{CE52045D-1BA6-4AB2-8B5E-17499D2A584F}" srcOrd="3" destOrd="0" parTransId="{3DC2F64F-0F8E-40DF-B6F6-B35BB1C21842}" sibTransId="{A4829809-50E3-42AB-9AFB-9AD42169C504}"/>
    <dgm:cxn modelId="{87872ED6-2652-4919-86FA-0F52F529E946}" srcId="{CBEFB022-0678-4ADB-923B-B1F885DB5DF8}" destId="{2EAEDF62-9CFF-4C38-9C47-4154140FADAB}" srcOrd="1" destOrd="0" parTransId="{EDF4D644-379B-4E5D-9678-469398732C09}" sibTransId="{65E779A5-36A0-4436-9D7E-D6D5B44C9325}"/>
    <dgm:cxn modelId="{DC3172DA-94B3-4F24-B5F1-343E643C1BE7}" type="presOf" srcId="{2EAEDF62-9CFF-4C38-9C47-4154140FADAB}" destId="{9B5EE1B7-55A6-4839-9042-6F613ED80ED1}" srcOrd="0" destOrd="0" presId="urn:microsoft.com/office/officeart/2005/8/layout/default"/>
    <dgm:cxn modelId="{385522E9-4A6E-48B5-A784-DA8D370C572D}" srcId="{CBEFB022-0678-4ADB-923B-B1F885DB5DF8}" destId="{FB63D506-83A7-47D2-936B-48166C38F17E}" srcOrd="0" destOrd="0" parTransId="{171EC81A-AD93-480E-8245-AB3D30ADECCF}" sibTransId="{459B3C0C-CB46-4936-8411-790F20C29723}"/>
    <dgm:cxn modelId="{DE0393F7-44CD-4E8D-A8F1-9F1E3BA423B7}" type="presOf" srcId="{45A3A921-D10B-4349-80D4-E7E290E90C0F}" destId="{EC784623-DBB3-4B53-891B-D075AB2220BC}" srcOrd="0" destOrd="0" presId="urn:microsoft.com/office/officeart/2005/8/layout/default"/>
    <dgm:cxn modelId="{7145B113-6485-4CDD-AFD3-BD937AB2A024}" type="presParOf" srcId="{8A7E8979-428B-47FD-992B-34210BA87AE6}" destId="{F593742F-07A4-4ECF-90E4-9B822F7979CA}" srcOrd="0" destOrd="0" presId="urn:microsoft.com/office/officeart/2005/8/layout/default"/>
    <dgm:cxn modelId="{C237E0F3-039D-4E34-98B5-844FA51EF8DE}" type="presParOf" srcId="{8A7E8979-428B-47FD-992B-34210BA87AE6}" destId="{EACEC870-EC7A-41CE-9E0D-01914B03CF94}" srcOrd="1" destOrd="0" presId="urn:microsoft.com/office/officeart/2005/8/layout/default"/>
    <dgm:cxn modelId="{93716246-1C6D-47D8-ACF2-B8727AFF0D17}" type="presParOf" srcId="{8A7E8979-428B-47FD-992B-34210BA87AE6}" destId="{9B5EE1B7-55A6-4839-9042-6F613ED80ED1}" srcOrd="2" destOrd="0" presId="urn:microsoft.com/office/officeart/2005/8/layout/default"/>
    <dgm:cxn modelId="{F8AD8C12-689F-4E9E-BF5B-F7BF38BA16CF}" type="presParOf" srcId="{8A7E8979-428B-47FD-992B-34210BA87AE6}" destId="{F21AAE03-9345-48D2-AC8D-03D0F961FADB}" srcOrd="3" destOrd="0" presId="urn:microsoft.com/office/officeart/2005/8/layout/default"/>
    <dgm:cxn modelId="{400BEFBE-AB02-4F58-822B-B7FF39FC5736}" type="presParOf" srcId="{8A7E8979-428B-47FD-992B-34210BA87AE6}" destId="{EC784623-DBB3-4B53-891B-D075AB2220BC}" srcOrd="4" destOrd="0" presId="urn:microsoft.com/office/officeart/2005/8/layout/default"/>
    <dgm:cxn modelId="{A5BE18B6-702C-4387-8148-593E64F5EFC9}" type="presParOf" srcId="{8A7E8979-428B-47FD-992B-34210BA87AE6}" destId="{305B0B11-74AD-4C13-B6DC-39F5F514ED2E}" srcOrd="5" destOrd="0" presId="urn:microsoft.com/office/officeart/2005/8/layout/default"/>
    <dgm:cxn modelId="{535C8C4E-05D9-4999-9407-9A47BAEE3859}" type="presParOf" srcId="{8A7E8979-428B-47FD-992B-34210BA87AE6}" destId="{A0B7CBC6-B2CD-47EB-8655-BFC3B06ED725}"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133EC7-AC8E-4DB1-8BB0-DD6E38ED405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7D6E899-0138-47A8-AB1F-29EE8BE04E70}">
      <dgm:prSet custT="1"/>
      <dgm:spPr>
        <a:solidFill>
          <a:srgbClr val="FF0000"/>
        </a:solidFill>
      </dgm:spPr>
      <dgm:t>
        <a:bodyPr/>
        <a:lstStyle/>
        <a:p>
          <a:pPr algn="ctr" rtl="0"/>
          <a:r>
            <a:rPr lang="en-GB" sz="4500" b="1" dirty="0"/>
            <a:t>IFRC Y.E.S.</a:t>
          </a:r>
        </a:p>
      </dgm:t>
    </dgm:pt>
    <dgm:pt modelId="{8B155F0E-4DC0-44D9-82AA-AF322AB978BF}" type="parTrans" cxnId="{9A5D35C2-61D2-49C5-8748-2E31315EED93}">
      <dgm:prSet/>
      <dgm:spPr/>
      <dgm:t>
        <a:bodyPr/>
        <a:lstStyle/>
        <a:p>
          <a:endParaRPr lang="en-GB"/>
        </a:p>
      </dgm:t>
    </dgm:pt>
    <dgm:pt modelId="{AD8522D8-4066-4429-A05D-6F1014E5799B}" type="sibTrans" cxnId="{9A5D35C2-61D2-49C5-8748-2E31315EED93}">
      <dgm:prSet/>
      <dgm:spPr/>
      <dgm:t>
        <a:bodyPr/>
        <a:lstStyle/>
        <a:p>
          <a:endParaRPr lang="en-GB"/>
        </a:p>
      </dgm:t>
    </dgm:pt>
    <dgm:pt modelId="{02DEF59D-8CB2-4A16-AD8B-4C9E0CA40BF2}" type="pres">
      <dgm:prSet presAssocID="{39133EC7-AC8E-4DB1-8BB0-DD6E38ED405E}" presName="linear" presStyleCnt="0">
        <dgm:presLayoutVars>
          <dgm:animLvl val="lvl"/>
          <dgm:resizeHandles val="exact"/>
        </dgm:presLayoutVars>
      </dgm:prSet>
      <dgm:spPr/>
    </dgm:pt>
    <dgm:pt modelId="{AF25BC2D-985D-46CA-924A-DEB872135333}" type="pres">
      <dgm:prSet presAssocID="{67D6E899-0138-47A8-AB1F-29EE8BE04E70}" presName="parentText" presStyleLbl="node1" presStyleIdx="0" presStyleCnt="1" custScaleY="172275" custLinFactNeighborY="10181">
        <dgm:presLayoutVars>
          <dgm:chMax val="0"/>
          <dgm:bulletEnabled val="1"/>
        </dgm:presLayoutVars>
      </dgm:prSet>
      <dgm:spPr/>
    </dgm:pt>
  </dgm:ptLst>
  <dgm:cxnLst>
    <dgm:cxn modelId="{B145A021-79D1-4732-891A-230E8D777EDC}" type="presOf" srcId="{67D6E899-0138-47A8-AB1F-29EE8BE04E70}" destId="{AF25BC2D-985D-46CA-924A-DEB872135333}" srcOrd="0" destOrd="0" presId="urn:microsoft.com/office/officeart/2005/8/layout/vList2"/>
    <dgm:cxn modelId="{736BCE36-9ABF-478D-838D-9AABDCE65EE3}" type="presOf" srcId="{39133EC7-AC8E-4DB1-8BB0-DD6E38ED405E}" destId="{02DEF59D-8CB2-4A16-AD8B-4C9E0CA40BF2}" srcOrd="0" destOrd="0" presId="urn:microsoft.com/office/officeart/2005/8/layout/vList2"/>
    <dgm:cxn modelId="{9A5D35C2-61D2-49C5-8748-2E31315EED93}" srcId="{39133EC7-AC8E-4DB1-8BB0-DD6E38ED405E}" destId="{67D6E899-0138-47A8-AB1F-29EE8BE04E70}" srcOrd="0" destOrd="0" parTransId="{8B155F0E-4DC0-44D9-82AA-AF322AB978BF}" sibTransId="{AD8522D8-4066-4429-A05D-6F1014E5799B}"/>
    <dgm:cxn modelId="{4A9AA6DC-6F5B-4A82-A2D4-79A9F8346FC1}" type="presParOf" srcId="{02DEF59D-8CB2-4A16-AD8B-4C9E0CA40BF2}" destId="{AF25BC2D-985D-46CA-924A-DEB872135333}"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3FCB6A8-19E3-4F36-8F3C-474407AFD3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99DF8B2-9F94-4134-850A-DB538054DAFA}">
      <dgm:prSet custT="1"/>
      <dgm:spPr>
        <a:solidFill>
          <a:srgbClr val="92D050"/>
        </a:solidFill>
      </dgm:spPr>
      <dgm:t>
        <a:bodyPr/>
        <a:lstStyle/>
        <a:p>
          <a:pPr algn="ctr" rtl="0"/>
          <a:r>
            <a:rPr lang="en-GB" sz="4000" b="1" dirty="0"/>
            <a:t>Key factors impacting the cycle</a:t>
          </a:r>
        </a:p>
      </dgm:t>
    </dgm:pt>
    <dgm:pt modelId="{6A0545D4-0B9F-4D66-8177-75BD2784342D}" type="parTrans" cxnId="{624BC231-DCC7-4F72-B2BD-2190338FB0FC}">
      <dgm:prSet/>
      <dgm:spPr/>
      <dgm:t>
        <a:bodyPr/>
        <a:lstStyle/>
        <a:p>
          <a:endParaRPr lang="en-GB"/>
        </a:p>
      </dgm:t>
    </dgm:pt>
    <dgm:pt modelId="{C3DB1D4D-146F-45E6-8694-DD1A9A13BEFB}" type="sibTrans" cxnId="{624BC231-DCC7-4F72-B2BD-2190338FB0FC}">
      <dgm:prSet/>
      <dgm:spPr/>
      <dgm:t>
        <a:bodyPr/>
        <a:lstStyle/>
        <a:p>
          <a:endParaRPr lang="en-GB"/>
        </a:p>
      </dgm:t>
    </dgm:pt>
    <dgm:pt modelId="{D0DACD0F-FBC9-41DB-A628-52DF66534040}" type="pres">
      <dgm:prSet presAssocID="{53FCB6A8-19E3-4F36-8F3C-474407AFD324}" presName="linear" presStyleCnt="0">
        <dgm:presLayoutVars>
          <dgm:animLvl val="lvl"/>
          <dgm:resizeHandles val="exact"/>
        </dgm:presLayoutVars>
      </dgm:prSet>
      <dgm:spPr/>
    </dgm:pt>
    <dgm:pt modelId="{FF426344-BBB0-49BB-A4E6-0F82FCFFDAC6}" type="pres">
      <dgm:prSet presAssocID="{499DF8B2-9F94-4134-850A-DB538054DAFA}" presName="parentText" presStyleLbl="node1" presStyleIdx="0" presStyleCnt="1">
        <dgm:presLayoutVars>
          <dgm:chMax val="0"/>
          <dgm:bulletEnabled val="1"/>
        </dgm:presLayoutVars>
      </dgm:prSet>
      <dgm:spPr/>
    </dgm:pt>
  </dgm:ptLst>
  <dgm:cxnLst>
    <dgm:cxn modelId="{624BC231-DCC7-4F72-B2BD-2190338FB0FC}" srcId="{53FCB6A8-19E3-4F36-8F3C-474407AFD324}" destId="{499DF8B2-9F94-4134-850A-DB538054DAFA}" srcOrd="0" destOrd="0" parTransId="{6A0545D4-0B9F-4D66-8177-75BD2784342D}" sibTransId="{C3DB1D4D-146F-45E6-8694-DD1A9A13BEFB}"/>
    <dgm:cxn modelId="{A5ADA270-2838-4B70-BD7D-62366DD6BEA6}" type="presOf" srcId="{499DF8B2-9F94-4134-850A-DB538054DAFA}" destId="{FF426344-BBB0-49BB-A4E6-0F82FCFFDAC6}" srcOrd="0" destOrd="0" presId="urn:microsoft.com/office/officeart/2005/8/layout/vList2"/>
    <dgm:cxn modelId="{2287839F-05AA-43C1-84E5-2DBDB80FC032}" type="presOf" srcId="{53FCB6A8-19E3-4F36-8F3C-474407AFD324}" destId="{D0DACD0F-FBC9-41DB-A628-52DF66534040}" srcOrd="0" destOrd="0" presId="urn:microsoft.com/office/officeart/2005/8/layout/vList2"/>
    <dgm:cxn modelId="{4F69FAA8-3746-4A8F-98FE-8D2A5B7F9914}" type="presParOf" srcId="{D0DACD0F-FBC9-41DB-A628-52DF66534040}" destId="{FF426344-BBB0-49BB-A4E6-0F82FCFFDAC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372222C-0358-42D2-A26A-CDBA71024D3A}"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GB"/>
        </a:p>
      </dgm:t>
    </dgm:pt>
    <dgm:pt modelId="{3E85E010-ECD4-4DE0-80A2-7EF3D2894940}">
      <dgm:prSet/>
      <dgm:spPr>
        <a:solidFill>
          <a:srgbClr val="FF0000"/>
        </a:solidFill>
      </dgm:spPr>
      <dgm:t>
        <a:bodyPr/>
        <a:lstStyle/>
        <a:p>
          <a:pPr rtl="0"/>
          <a:r>
            <a:rPr lang="en-GB" b="1" dirty="0"/>
            <a:t>1. RCRC Youth Volunteering</a:t>
          </a:r>
        </a:p>
      </dgm:t>
    </dgm:pt>
    <dgm:pt modelId="{A108A135-90A0-41ED-AAD9-7F8A71051D9A}" type="parTrans" cxnId="{F6ED557A-4854-4B75-8063-E227F8FE5F55}">
      <dgm:prSet/>
      <dgm:spPr/>
      <dgm:t>
        <a:bodyPr/>
        <a:lstStyle/>
        <a:p>
          <a:endParaRPr lang="en-GB"/>
        </a:p>
      </dgm:t>
    </dgm:pt>
    <dgm:pt modelId="{286DECAE-7B38-4A89-928D-527EB8DCF62A}" type="sibTrans" cxnId="{F6ED557A-4854-4B75-8063-E227F8FE5F55}">
      <dgm:prSet/>
      <dgm:spPr>
        <a:ln>
          <a:solidFill>
            <a:srgbClr val="FF0000"/>
          </a:solidFill>
        </a:ln>
      </dgm:spPr>
      <dgm:t>
        <a:bodyPr/>
        <a:lstStyle/>
        <a:p>
          <a:endParaRPr lang="en-GB"/>
        </a:p>
      </dgm:t>
    </dgm:pt>
    <dgm:pt modelId="{0795AE26-C83B-40B2-9277-0A6745E78BA7}">
      <dgm:prSet/>
      <dgm:spPr>
        <a:solidFill>
          <a:srgbClr val="FF0000"/>
        </a:solidFill>
      </dgm:spPr>
      <dgm:t>
        <a:bodyPr/>
        <a:lstStyle/>
        <a:p>
          <a:pPr rtl="0"/>
          <a:r>
            <a:rPr lang="en-GB" b="1" dirty="0"/>
            <a:t>2. Youth Education</a:t>
          </a:r>
        </a:p>
      </dgm:t>
    </dgm:pt>
    <dgm:pt modelId="{71F8BB5B-62E3-4EEB-843F-0870C4F37FE9}" type="parTrans" cxnId="{3F5862AA-07FD-4ECE-BEB4-0949AC90E480}">
      <dgm:prSet/>
      <dgm:spPr/>
      <dgm:t>
        <a:bodyPr/>
        <a:lstStyle/>
        <a:p>
          <a:endParaRPr lang="en-GB"/>
        </a:p>
      </dgm:t>
    </dgm:pt>
    <dgm:pt modelId="{33463252-ED35-44E9-A2E1-4BCDA9CBAB25}" type="sibTrans" cxnId="{3F5862AA-07FD-4ECE-BEB4-0949AC90E480}">
      <dgm:prSet/>
      <dgm:spPr>
        <a:ln>
          <a:solidFill>
            <a:srgbClr val="FF0000"/>
          </a:solidFill>
        </a:ln>
      </dgm:spPr>
      <dgm:t>
        <a:bodyPr/>
        <a:lstStyle/>
        <a:p>
          <a:endParaRPr lang="en-GB"/>
        </a:p>
      </dgm:t>
    </dgm:pt>
    <dgm:pt modelId="{30D407D0-FA95-4CD6-B36E-C54FFEAD087A}">
      <dgm:prSet/>
      <dgm:spPr>
        <a:solidFill>
          <a:srgbClr val="FF0000"/>
        </a:solidFill>
      </dgm:spPr>
      <dgm:t>
        <a:bodyPr/>
        <a:lstStyle/>
        <a:p>
          <a:pPr rtl="0"/>
          <a:r>
            <a:rPr lang="en-GB" b="1" dirty="0"/>
            <a:t>3. Youth Empowerment</a:t>
          </a:r>
        </a:p>
      </dgm:t>
    </dgm:pt>
    <dgm:pt modelId="{E75B4774-0335-43A5-8FE6-0551AB12B135}" type="parTrans" cxnId="{B407F965-7E4B-41D2-B258-63F871EAF667}">
      <dgm:prSet/>
      <dgm:spPr/>
      <dgm:t>
        <a:bodyPr/>
        <a:lstStyle/>
        <a:p>
          <a:endParaRPr lang="en-GB"/>
        </a:p>
      </dgm:t>
    </dgm:pt>
    <dgm:pt modelId="{C4C002D7-8181-44A2-B449-AA707063460D}" type="sibTrans" cxnId="{B407F965-7E4B-41D2-B258-63F871EAF667}">
      <dgm:prSet/>
      <dgm:spPr/>
      <dgm:t>
        <a:bodyPr/>
        <a:lstStyle/>
        <a:p>
          <a:endParaRPr lang="en-GB"/>
        </a:p>
      </dgm:t>
    </dgm:pt>
    <dgm:pt modelId="{AC658CE2-4EFE-4120-B8A8-B34890CDCE37}">
      <dgm:prSet/>
      <dgm:spPr>
        <a:solidFill>
          <a:srgbClr val="FF0000"/>
        </a:solidFill>
      </dgm:spPr>
      <dgm:t>
        <a:bodyPr/>
        <a:lstStyle/>
        <a:p>
          <a:pPr rtl="0"/>
          <a:r>
            <a:rPr lang="en-GB" b="1" dirty="0"/>
            <a:t>4. Enabling Environments for </a:t>
          </a:r>
        </a:p>
        <a:p>
          <a:pPr rtl="0"/>
          <a:r>
            <a:rPr lang="en-GB" b="1" dirty="0"/>
            <a:t>Youth</a:t>
          </a:r>
        </a:p>
      </dgm:t>
    </dgm:pt>
    <dgm:pt modelId="{F30A6F54-8C41-40C5-87BA-BCB0E2A87DE5}" type="parTrans" cxnId="{89072EF7-FB48-4A49-AED9-35CAF79A7006}">
      <dgm:prSet/>
      <dgm:spPr/>
      <dgm:t>
        <a:bodyPr/>
        <a:lstStyle/>
        <a:p>
          <a:endParaRPr lang="en-GB"/>
        </a:p>
      </dgm:t>
    </dgm:pt>
    <dgm:pt modelId="{D8C9E70D-C053-4EAC-9AF5-E27B34FC8141}" type="sibTrans" cxnId="{89072EF7-FB48-4A49-AED9-35CAF79A7006}">
      <dgm:prSet/>
      <dgm:spPr/>
      <dgm:t>
        <a:bodyPr/>
        <a:lstStyle/>
        <a:p>
          <a:endParaRPr lang="en-GB"/>
        </a:p>
      </dgm:t>
    </dgm:pt>
    <dgm:pt modelId="{031A8F84-9A24-4BAE-8442-9E081FDD52D1}">
      <dgm:prSet/>
      <dgm:spPr>
        <a:solidFill>
          <a:srgbClr val="FF0000"/>
        </a:solidFill>
      </dgm:spPr>
      <dgm:t>
        <a:bodyPr/>
        <a:lstStyle/>
        <a:p>
          <a:pPr rtl="0"/>
          <a:r>
            <a:rPr lang="en-GB" b="1" dirty="0"/>
            <a:t>5. Change in the Self</a:t>
          </a:r>
        </a:p>
      </dgm:t>
    </dgm:pt>
    <dgm:pt modelId="{1BE50188-DD56-4F49-B8FE-51FD7A31F20C}" type="parTrans" cxnId="{AAED0177-1B8E-4F5C-AE30-BC36C837AEDB}">
      <dgm:prSet/>
      <dgm:spPr/>
      <dgm:t>
        <a:bodyPr/>
        <a:lstStyle/>
        <a:p>
          <a:endParaRPr lang="en-GB"/>
        </a:p>
      </dgm:t>
    </dgm:pt>
    <dgm:pt modelId="{701482A1-8A5E-4475-9BBD-9B570748AE64}" type="sibTrans" cxnId="{AAED0177-1B8E-4F5C-AE30-BC36C837AEDB}">
      <dgm:prSet/>
      <dgm:spPr>
        <a:ln>
          <a:solidFill>
            <a:srgbClr val="FF0000"/>
          </a:solidFill>
        </a:ln>
      </dgm:spPr>
      <dgm:t>
        <a:bodyPr/>
        <a:lstStyle/>
        <a:p>
          <a:endParaRPr lang="en-GB"/>
        </a:p>
      </dgm:t>
    </dgm:pt>
    <dgm:pt modelId="{CFCB465A-A87C-47E4-B47B-EED8AFC1A092}">
      <dgm:prSet/>
      <dgm:spPr>
        <a:solidFill>
          <a:srgbClr val="FF0000"/>
        </a:solidFill>
      </dgm:spPr>
      <dgm:t>
        <a:bodyPr/>
        <a:lstStyle/>
        <a:p>
          <a:pPr rtl="0"/>
          <a:r>
            <a:rPr lang="en-GB" b="1" dirty="0"/>
            <a:t>6. Change in Communities</a:t>
          </a:r>
        </a:p>
      </dgm:t>
    </dgm:pt>
    <dgm:pt modelId="{F6876BCB-63B8-43C1-BCD4-F8B875380103}" type="parTrans" cxnId="{89D95B56-933D-4424-B873-88F6B8CF495F}">
      <dgm:prSet/>
      <dgm:spPr/>
      <dgm:t>
        <a:bodyPr/>
        <a:lstStyle/>
        <a:p>
          <a:endParaRPr lang="en-GB"/>
        </a:p>
      </dgm:t>
    </dgm:pt>
    <dgm:pt modelId="{8B933E16-2F6E-422F-81A6-F3A6773B2556}" type="sibTrans" cxnId="{89D95B56-933D-4424-B873-88F6B8CF495F}">
      <dgm:prSet/>
      <dgm:spPr>
        <a:ln>
          <a:solidFill>
            <a:srgbClr val="FF0000"/>
          </a:solidFill>
        </a:ln>
      </dgm:spPr>
      <dgm:t>
        <a:bodyPr/>
        <a:lstStyle/>
        <a:p>
          <a:endParaRPr lang="en-GB"/>
        </a:p>
      </dgm:t>
    </dgm:pt>
    <dgm:pt modelId="{41444890-08E5-4716-AA0E-DD278E3F8DDF}">
      <dgm:prSet/>
      <dgm:spPr>
        <a:solidFill>
          <a:srgbClr val="FF0000"/>
        </a:solidFill>
      </dgm:spPr>
      <dgm:t>
        <a:bodyPr/>
        <a:lstStyle/>
        <a:p>
          <a:pPr rtl="0"/>
          <a:r>
            <a:rPr lang="en-GB" b="1" dirty="0"/>
            <a:t>7. Change in the NS</a:t>
          </a:r>
        </a:p>
      </dgm:t>
    </dgm:pt>
    <dgm:pt modelId="{B9713377-C61C-478B-B9D4-B2EA369E9877}" type="parTrans" cxnId="{C0D55B25-19F6-4595-A6C6-600C2391C7E8}">
      <dgm:prSet/>
      <dgm:spPr/>
      <dgm:t>
        <a:bodyPr/>
        <a:lstStyle/>
        <a:p>
          <a:endParaRPr lang="en-GB"/>
        </a:p>
      </dgm:t>
    </dgm:pt>
    <dgm:pt modelId="{ABED1FA5-9ACD-4F0C-89CC-98E408AEE323}" type="sibTrans" cxnId="{C0D55B25-19F6-4595-A6C6-600C2391C7E8}">
      <dgm:prSet/>
      <dgm:spPr>
        <a:ln>
          <a:solidFill>
            <a:srgbClr val="FF0000"/>
          </a:solidFill>
        </a:ln>
      </dgm:spPr>
      <dgm:t>
        <a:bodyPr/>
        <a:lstStyle/>
        <a:p>
          <a:endParaRPr lang="en-GB"/>
        </a:p>
      </dgm:t>
    </dgm:pt>
    <dgm:pt modelId="{7B1AA7B7-7990-489B-8DCA-BD731D037BB5}" type="pres">
      <dgm:prSet presAssocID="{A372222C-0358-42D2-A26A-CDBA71024D3A}" presName="cycle" presStyleCnt="0">
        <dgm:presLayoutVars>
          <dgm:dir/>
          <dgm:resizeHandles val="exact"/>
        </dgm:presLayoutVars>
      </dgm:prSet>
      <dgm:spPr/>
    </dgm:pt>
    <dgm:pt modelId="{BF67F2D9-7942-4C0A-B3D3-2750DC2DDAC2}" type="pres">
      <dgm:prSet presAssocID="{3E85E010-ECD4-4DE0-80A2-7EF3D2894940}" presName="node" presStyleLbl="node1" presStyleIdx="0" presStyleCnt="7">
        <dgm:presLayoutVars>
          <dgm:bulletEnabled val="1"/>
        </dgm:presLayoutVars>
      </dgm:prSet>
      <dgm:spPr/>
    </dgm:pt>
    <dgm:pt modelId="{38F238E0-1AB0-42A3-B2A4-C6C8CD7B9083}" type="pres">
      <dgm:prSet presAssocID="{3E85E010-ECD4-4DE0-80A2-7EF3D2894940}" presName="spNode" presStyleCnt="0"/>
      <dgm:spPr/>
    </dgm:pt>
    <dgm:pt modelId="{45B5DF40-E92C-4CAA-BCF9-07FD1A5EEE67}" type="pres">
      <dgm:prSet presAssocID="{286DECAE-7B38-4A89-928D-527EB8DCF62A}" presName="sibTrans" presStyleLbl="sibTrans1D1" presStyleIdx="0" presStyleCnt="7"/>
      <dgm:spPr/>
    </dgm:pt>
    <dgm:pt modelId="{7AFDE20D-8B00-4DF6-B48C-FC687C536147}" type="pres">
      <dgm:prSet presAssocID="{0795AE26-C83B-40B2-9277-0A6745E78BA7}" presName="node" presStyleLbl="node1" presStyleIdx="1" presStyleCnt="7">
        <dgm:presLayoutVars>
          <dgm:bulletEnabled val="1"/>
        </dgm:presLayoutVars>
      </dgm:prSet>
      <dgm:spPr/>
    </dgm:pt>
    <dgm:pt modelId="{3BC1409A-954A-4481-870D-3826582BA666}" type="pres">
      <dgm:prSet presAssocID="{0795AE26-C83B-40B2-9277-0A6745E78BA7}" presName="spNode" presStyleCnt="0"/>
      <dgm:spPr/>
    </dgm:pt>
    <dgm:pt modelId="{BEE11FCB-F6D0-4E2B-8F4E-C77BBED4C5D2}" type="pres">
      <dgm:prSet presAssocID="{33463252-ED35-44E9-A2E1-4BCDA9CBAB25}" presName="sibTrans" presStyleLbl="sibTrans1D1" presStyleIdx="1" presStyleCnt="7"/>
      <dgm:spPr/>
    </dgm:pt>
    <dgm:pt modelId="{E97042CE-D124-42AE-A674-D1F3DB1EBA29}" type="pres">
      <dgm:prSet presAssocID="{30D407D0-FA95-4CD6-B36E-C54FFEAD087A}" presName="node" presStyleLbl="node1" presStyleIdx="2" presStyleCnt="7">
        <dgm:presLayoutVars>
          <dgm:bulletEnabled val="1"/>
        </dgm:presLayoutVars>
      </dgm:prSet>
      <dgm:spPr/>
    </dgm:pt>
    <dgm:pt modelId="{C51A5ADE-49AF-45CD-B1F9-4868B7D6A785}" type="pres">
      <dgm:prSet presAssocID="{30D407D0-FA95-4CD6-B36E-C54FFEAD087A}" presName="spNode" presStyleCnt="0"/>
      <dgm:spPr/>
    </dgm:pt>
    <dgm:pt modelId="{EBF91199-1366-46C0-B78D-C24A71D012C9}" type="pres">
      <dgm:prSet presAssocID="{C4C002D7-8181-44A2-B449-AA707063460D}" presName="sibTrans" presStyleLbl="sibTrans1D1" presStyleIdx="2" presStyleCnt="7"/>
      <dgm:spPr/>
    </dgm:pt>
    <dgm:pt modelId="{57766BA7-9102-475B-AF58-40BA94728836}" type="pres">
      <dgm:prSet presAssocID="{AC658CE2-4EFE-4120-B8A8-B34890CDCE37}" presName="node" presStyleLbl="node1" presStyleIdx="3" presStyleCnt="7">
        <dgm:presLayoutVars>
          <dgm:bulletEnabled val="1"/>
        </dgm:presLayoutVars>
      </dgm:prSet>
      <dgm:spPr/>
    </dgm:pt>
    <dgm:pt modelId="{BA577A94-E9C6-4F92-BD6F-53BE2AECFCEE}" type="pres">
      <dgm:prSet presAssocID="{AC658CE2-4EFE-4120-B8A8-B34890CDCE37}" presName="spNode" presStyleCnt="0"/>
      <dgm:spPr/>
    </dgm:pt>
    <dgm:pt modelId="{21CAB4D2-A762-4829-9A78-CE5A57E40CBE}" type="pres">
      <dgm:prSet presAssocID="{D8C9E70D-C053-4EAC-9AF5-E27B34FC8141}" presName="sibTrans" presStyleLbl="sibTrans1D1" presStyleIdx="3" presStyleCnt="7"/>
      <dgm:spPr/>
    </dgm:pt>
    <dgm:pt modelId="{DFB48F20-06B6-49C3-B808-FD19722441FC}" type="pres">
      <dgm:prSet presAssocID="{031A8F84-9A24-4BAE-8442-9E081FDD52D1}" presName="node" presStyleLbl="node1" presStyleIdx="4" presStyleCnt="7">
        <dgm:presLayoutVars>
          <dgm:bulletEnabled val="1"/>
        </dgm:presLayoutVars>
      </dgm:prSet>
      <dgm:spPr/>
    </dgm:pt>
    <dgm:pt modelId="{F6846C0E-2B15-45C4-AF46-C2047011BC23}" type="pres">
      <dgm:prSet presAssocID="{031A8F84-9A24-4BAE-8442-9E081FDD52D1}" presName="spNode" presStyleCnt="0"/>
      <dgm:spPr/>
    </dgm:pt>
    <dgm:pt modelId="{86566E8A-A3D9-425B-9D67-5ADC8DA33DF4}" type="pres">
      <dgm:prSet presAssocID="{701482A1-8A5E-4475-9BBD-9B570748AE64}" presName="sibTrans" presStyleLbl="sibTrans1D1" presStyleIdx="4" presStyleCnt="7"/>
      <dgm:spPr/>
    </dgm:pt>
    <dgm:pt modelId="{9CEB7E0B-CE44-4FBE-9567-0ED027E913B0}" type="pres">
      <dgm:prSet presAssocID="{CFCB465A-A87C-47E4-B47B-EED8AFC1A092}" presName="node" presStyleLbl="node1" presStyleIdx="5" presStyleCnt="7">
        <dgm:presLayoutVars>
          <dgm:bulletEnabled val="1"/>
        </dgm:presLayoutVars>
      </dgm:prSet>
      <dgm:spPr/>
    </dgm:pt>
    <dgm:pt modelId="{D5849730-5966-46E0-9216-C9CC67C04A10}" type="pres">
      <dgm:prSet presAssocID="{CFCB465A-A87C-47E4-B47B-EED8AFC1A092}" presName="spNode" presStyleCnt="0"/>
      <dgm:spPr/>
    </dgm:pt>
    <dgm:pt modelId="{52DBA858-38BC-4562-BEB9-BF59D8C92BCE}" type="pres">
      <dgm:prSet presAssocID="{8B933E16-2F6E-422F-81A6-F3A6773B2556}" presName="sibTrans" presStyleLbl="sibTrans1D1" presStyleIdx="5" presStyleCnt="7"/>
      <dgm:spPr/>
    </dgm:pt>
    <dgm:pt modelId="{ED85B1CE-4125-46D3-9D6F-C13388B983A5}" type="pres">
      <dgm:prSet presAssocID="{41444890-08E5-4716-AA0E-DD278E3F8DDF}" presName="node" presStyleLbl="node1" presStyleIdx="6" presStyleCnt="7">
        <dgm:presLayoutVars>
          <dgm:bulletEnabled val="1"/>
        </dgm:presLayoutVars>
      </dgm:prSet>
      <dgm:spPr/>
    </dgm:pt>
    <dgm:pt modelId="{699B89E5-F056-4371-AB64-BBB9B377090A}" type="pres">
      <dgm:prSet presAssocID="{41444890-08E5-4716-AA0E-DD278E3F8DDF}" presName="spNode" presStyleCnt="0"/>
      <dgm:spPr/>
    </dgm:pt>
    <dgm:pt modelId="{78F7F83B-DFFA-43B2-BBBC-28A46CFD2474}" type="pres">
      <dgm:prSet presAssocID="{ABED1FA5-9ACD-4F0C-89CC-98E408AEE323}" presName="sibTrans" presStyleLbl="sibTrans1D1" presStyleIdx="6" presStyleCnt="7"/>
      <dgm:spPr/>
    </dgm:pt>
  </dgm:ptLst>
  <dgm:cxnLst>
    <dgm:cxn modelId="{C5885A02-2F39-4432-9784-109366B4B72A}" type="presOf" srcId="{AC658CE2-4EFE-4120-B8A8-B34890CDCE37}" destId="{57766BA7-9102-475B-AF58-40BA94728836}" srcOrd="0" destOrd="0" presId="urn:microsoft.com/office/officeart/2005/8/layout/cycle6"/>
    <dgm:cxn modelId="{8FD3D60A-8CB3-4D25-9A90-A2F4401A0BF6}" type="presOf" srcId="{286DECAE-7B38-4A89-928D-527EB8DCF62A}" destId="{45B5DF40-E92C-4CAA-BCF9-07FD1A5EEE67}" srcOrd="0" destOrd="0" presId="urn:microsoft.com/office/officeart/2005/8/layout/cycle6"/>
    <dgm:cxn modelId="{11AD4816-BF38-41E8-A794-F54585C7D617}" type="presOf" srcId="{30D407D0-FA95-4CD6-B36E-C54FFEAD087A}" destId="{E97042CE-D124-42AE-A674-D1F3DB1EBA29}" srcOrd="0" destOrd="0" presId="urn:microsoft.com/office/officeart/2005/8/layout/cycle6"/>
    <dgm:cxn modelId="{C0D55B25-19F6-4595-A6C6-600C2391C7E8}" srcId="{A372222C-0358-42D2-A26A-CDBA71024D3A}" destId="{41444890-08E5-4716-AA0E-DD278E3F8DDF}" srcOrd="6" destOrd="0" parTransId="{B9713377-C61C-478B-B9D4-B2EA369E9877}" sibTransId="{ABED1FA5-9ACD-4F0C-89CC-98E408AEE323}"/>
    <dgm:cxn modelId="{A6EC0539-9CB2-4145-826E-62AFE59C994B}" type="presOf" srcId="{41444890-08E5-4716-AA0E-DD278E3F8DDF}" destId="{ED85B1CE-4125-46D3-9D6F-C13388B983A5}" srcOrd="0" destOrd="0" presId="urn:microsoft.com/office/officeart/2005/8/layout/cycle6"/>
    <dgm:cxn modelId="{41AB583B-9C41-4FEE-8B7C-2398635EBA6F}" type="presOf" srcId="{3E85E010-ECD4-4DE0-80A2-7EF3D2894940}" destId="{BF67F2D9-7942-4C0A-B3D3-2750DC2DDAC2}" srcOrd="0" destOrd="0" presId="urn:microsoft.com/office/officeart/2005/8/layout/cycle6"/>
    <dgm:cxn modelId="{F2C0945F-D10E-42EC-8CEF-B22817335AE2}" type="presOf" srcId="{A372222C-0358-42D2-A26A-CDBA71024D3A}" destId="{7B1AA7B7-7990-489B-8DCA-BD731D037BB5}" srcOrd="0" destOrd="0" presId="urn:microsoft.com/office/officeart/2005/8/layout/cycle6"/>
    <dgm:cxn modelId="{15530B64-3823-450E-B5C6-FE6EA83CC9A9}" type="presOf" srcId="{0795AE26-C83B-40B2-9277-0A6745E78BA7}" destId="{7AFDE20D-8B00-4DF6-B48C-FC687C536147}" srcOrd="0" destOrd="0" presId="urn:microsoft.com/office/officeart/2005/8/layout/cycle6"/>
    <dgm:cxn modelId="{B407F965-7E4B-41D2-B258-63F871EAF667}" srcId="{A372222C-0358-42D2-A26A-CDBA71024D3A}" destId="{30D407D0-FA95-4CD6-B36E-C54FFEAD087A}" srcOrd="2" destOrd="0" parTransId="{E75B4774-0335-43A5-8FE6-0551AB12B135}" sibTransId="{C4C002D7-8181-44A2-B449-AA707063460D}"/>
    <dgm:cxn modelId="{7A05564C-1AF4-472B-BD17-4367BF4CE467}" type="presOf" srcId="{D8C9E70D-C053-4EAC-9AF5-E27B34FC8141}" destId="{21CAB4D2-A762-4829-9A78-CE5A57E40CBE}" srcOrd="0" destOrd="0" presId="urn:microsoft.com/office/officeart/2005/8/layout/cycle6"/>
    <dgm:cxn modelId="{89D95B56-933D-4424-B873-88F6B8CF495F}" srcId="{A372222C-0358-42D2-A26A-CDBA71024D3A}" destId="{CFCB465A-A87C-47E4-B47B-EED8AFC1A092}" srcOrd="5" destOrd="0" parTransId="{F6876BCB-63B8-43C1-BCD4-F8B875380103}" sibTransId="{8B933E16-2F6E-422F-81A6-F3A6773B2556}"/>
    <dgm:cxn modelId="{AAED0177-1B8E-4F5C-AE30-BC36C837AEDB}" srcId="{A372222C-0358-42D2-A26A-CDBA71024D3A}" destId="{031A8F84-9A24-4BAE-8442-9E081FDD52D1}" srcOrd="4" destOrd="0" parTransId="{1BE50188-DD56-4F49-B8FE-51FD7A31F20C}" sibTransId="{701482A1-8A5E-4475-9BBD-9B570748AE64}"/>
    <dgm:cxn modelId="{F6ED557A-4854-4B75-8063-E227F8FE5F55}" srcId="{A372222C-0358-42D2-A26A-CDBA71024D3A}" destId="{3E85E010-ECD4-4DE0-80A2-7EF3D2894940}" srcOrd="0" destOrd="0" parTransId="{A108A135-90A0-41ED-AAD9-7F8A71051D9A}" sibTransId="{286DECAE-7B38-4A89-928D-527EB8DCF62A}"/>
    <dgm:cxn modelId="{C5AD4F8F-4ED3-41CC-B3E3-57DC7B2D4041}" type="presOf" srcId="{701482A1-8A5E-4475-9BBD-9B570748AE64}" destId="{86566E8A-A3D9-425B-9D67-5ADC8DA33DF4}" srcOrd="0" destOrd="0" presId="urn:microsoft.com/office/officeart/2005/8/layout/cycle6"/>
    <dgm:cxn modelId="{A6DAC3A2-A472-476C-8CDF-F41F83E63524}" type="presOf" srcId="{33463252-ED35-44E9-A2E1-4BCDA9CBAB25}" destId="{BEE11FCB-F6D0-4E2B-8F4E-C77BBED4C5D2}" srcOrd="0" destOrd="0" presId="urn:microsoft.com/office/officeart/2005/8/layout/cycle6"/>
    <dgm:cxn modelId="{3F5862AA-07FD-4ECE-BEB4-0949AC90E480}" srcId="{A372222C-0358-42D2-A26A-CDBA71024D3A}" destId="{0795AE26-C83B-40B2-9277-0A6745E78BA7}" srcOrd="1" destOrd="0" parTransId="{71F8BB5B-62E3-4EEB-843F-0870C4F37FE9}" sibTransId="{33463252-ED35-44E9-A2E1-4BCDA9CBAB25}"/>
    <dgm:cxn modelId="{981C7AB0-0EAF-4780-8BFC-358052E09815}" type="presOf" srcId="{CFCB465A-A87C-47E4-B47B-EED8AFC1A092}" destId="{9CEB7E0B-CE44-4FBE-9567-0ED027E913B0}" srcOrd="0" destOrd="0" presId="urn:microsoft.com/office/officeart/2005/8/layout/cycle6"/>
    <dgm:cxn modelId="{78C934BB-901C-4423-9573-EF8E584A1DBE}" type="presOf" srcId="{C4C002D7-8181-44A2-B449-AA707063460D}" destId="{EBF91199-1366-46C0-B78D-C24A71D012C9}" srcOrd="0" destOrd="0" presId="urn:microsoft.com/office/officeart/2005/8/layout/cycle6"/>
    <dgm:cxn modelId="{637A4DCD-3DFA-496E-BC07-2DC78AAA93F7}" type="presOf" srcId="{031A8F84-9A24-4BAE-8442-9E081FDD52D1}" destId="{DFB48F20-06B6-49C3-B808-FD19722441FC}" srcOrd="0" destOrd="0" presId="urn:microsoft.com/office/officeart/2005/8/layout/cycle6"/>
    <dgm:cxn modelId="{E23E1EE7-973F-4969-AD6E-7BFECAB4AB18}" type="presOf" srcId="{ABED1FA5-9ACD-4F0C-89CC-98E408AEE323}" destId="{78F7F83B-DFFA-43B2-BBBC-28A46CFD2474}" srcOrd="0" destOrd="0" presId="urn:microsoft.com/office/officeart/2005/8/layout/cycle6"/>
    <dgm:cxn modelId="{0F8164F4-6CCC-444B-8574-4FEB0A5B42C7}" type="presOf" srcId="{8B933E16-2F6E-422F-81A6-F3A6773B2556}" destId="{52DBA858-38BC-4562-BEB9-BF59D8C92BCE}" srcOrd="0" destOrd="0" presId="urn:microsoft.com/office/officeart/2005/8/layout/cycle6"/>
    <dgm:cxn modelId="{89072EF7-FB48-4A49-AED9-35CAF79A7006}" srcId="{A372222C-0358-42D2-A26A-CDBA71024D3A}" destId="{AC658CE2-4EFE-4120-B8A8-B34890CDCE37}" srcOrd="3" destOrd="0" parTransId="{F30A6F54-8C41-40C5-87BA-BCB0E2A87DE5}" sibTransId="{D8C9E70D-C053-4EAC-9AF5-E27B34FC8141}"/>
    <dgm:cxn modelId="{1E113748-E355-4F34-A343-A1CEFDD300A2}" type="presParOf" srcId="{7B1AA7B7-7990-489B-8DCA-BD731D037BB5}" destId="{BF67F2D9-7942-4C0A-B3D3-2750DC2DDAC2}" srcOrd="0" destOrd="0" presId="urn:microsoft.com/office/officeart/2005/8/layout/cycle6"/>
    <dgm:cxn modelId="{994310FE-CA37-4E97-B4BB-7DE2831B69D5}" type="presParOf" srcId="{7B1AA7B7-7990-489B-8DCA-BD731D037BB5}" destId="{38F238E0-1AB0-42A3-B2A4-C6C8CD7B9083}" srcOrd="1" destOrd="0" presId="urn:microsoft.com/office/officeart/2005/8/layout/cycle6"/>
    <dgm:cxn modelId="{B236D76A-57A4-4DAF-AA4E-F705C954BF83}" type="presParOf" srcId="{7B1AA7B7-7990-489B-8DCA-BD731D037BB5}" destId="{45B5DF40-E92C-4CAA-BCF9-07FD1A5EEE67}" srcOrd="2" destOrd="0" presId="urn:microsoft.com/office/officeart/2005/8/layout/cycle6"/>
    <dgm:cxn modelId="{C7201D8A-D65E-4D8B-86DF-4601EE7ACD07}" type="presParOf" srcId="{7B1AA7B7-7990-489B-8DCA-BD731D037BB5}" destId="{7AFDE20D-8B00-4DF6-B48C-FC687C536147}" srcOrd="3" destOrd="0" presId="urn:microsoft.com/office/officeart/2005/8/layout/cycle6"/>
    <dgm:cxn modelId="{4C0151E3-1E8B-4218-BB82-A5E9FB65C217}" type="presParOf" srcId="{7B1AA7B7-7990-489B-8DCA-BD731D037BB5}" destId="{3BC1409A-954A-4481-870D-3826582BA666}" srcOrd="4" destOrd="0" presId="urn:microsoft.com/office/officeart/2005/8/layout/cycle6"/>
    <dgm:cxn modelId="{8850E241-DDFD-41E0-9F4F-92EB35D8144E}" type="presParOf" srcId="{7B1AA7B7-7990-489B-8DCA-BD731D037BB5}" destId="{BEE11FCB-F6D0-4E2B-8F4E-C77BBED4C5D2}" srcOrd="5" destOrd="0" presId="urn:microsoft.com/office/officeart/2005/8/layout/cycle6"/>
    <dgm:cxn modelId="{1A514C1E-FD53-439B-8320-03E229F9FAF4}" type="presParOf" srcId="{7B1AA7B7-7990-489B-8DCA-BD731D037BB5}" destId="{E97042CE-D124-42AE-A674-D1F3DB1EBA29}" srcOrd="6" destOrd="0" presId="urn:microsoft.com/office/officeart/2005/8/layout/cycle6"/>
    <dgm:cxn modelId="{8768465D-0854-443C-8D2B-C9D0E4E66B1C}" type="presParOf" srcId="{7B1AA7B7-7990-489B-8DCA-BD731D037BB5}" destId="{C51A5ADE-49AF-45CD-B1F9-4868B7D6A785}" srcOrd="7" destOrd="0" presId="urn:microsoft.com/office/officeart/2005/8/layout/cycle6"/>
    <dgm:cxn modelId="{A44502B0-EC52-4EDD-AD53-4FC750587CD6}" type="presParOf" srcId="{7B1AA7B7-7990-489B-8DCA-BD731D037BB5}" destId="{EBF91199-1366-46C0-B78D-C24A71D012C9}" srcOrd="8" destOrd="0" presId="urn:microsoft.com/office/officeart/2005/8/layout/cycle6"/>
    <dgm:cxn modelId="{1B03D1D1-4E74-496B-BDE9-81645EECBA5A}" type="presParOf" srcId="{7B1AA7B7-7990-489B-8DCA-BD731D037BB5}" destId="{57766BA7-9102-475B-AF58-40BA94728836}" srcOrd="9" destOrd="0" presId="urn:microsoft.com/office/officeart/2005/8/layout/cycle6"/>
    <dgm:cxn modelId="{C4058DC8-5DB2-4BAB-83E7-44F0CD2730ED}" type="presParOf" srcId="{7B1AA7B7-7990-489B-8DCA-BD731D037BB5}" destId="{BA577A94-E9C6-4F92-BD6F-53BE2AECFCEE}" srcOrd="10" destOrd="0" presId="urn:microsoft.com/office/officeart/2005/8/layout/cycle6"/>
    <dgm:cxn modelId="{CFD35114-4F12-45AC-B7BA-018DC4C81D04}" type="presParOf" srcId="{7B1AA7B7-7990-489B-8DCA-BD731D037BB5}" destId="{21CAB4D2-A762-4829-9A78-CE5A57E40CBE}" srcOrd="11" destOrd="0" presId="urn:microsoft.com/office/officeart/2005/8/layout/cycle6"/>
    <dgm:cxn modelId="{57A621B8-F8E6-4594-A38B-2F714094D43F}" type="presParOf" srcId="{7B1AA7B7-7990-489B-8DCA-BD731D037BB5}" destId="{DFB48F20-06B6-49C3-B808-FD19722441FC}" srcOrd="12" destOrd="0" presId="urn:microsoft.com/office/officeart/2005/8/layout/cycle6"/>
    <dgm:cxn modelId="{E14912F2-40CC-46FC-ADB6-6C2EAC209CFC}" type="presParOf" srcId="{7B1AA7B7-7990-489B-8DCA-BD731D037BB5}" destId="{F6846C0E-2B15-45C4-AF46-C2047011BC23}" srcOrd="13" destOrd="0" presId="urn:microsoft.com/office/officeart/2005/8/layout/cycle6"/>
    <dgm:cxn modelId="{DA105BF3-4D80-4DC2-AC38-FA7B25E2E04F}" type="presParOf" srcId="{7B1AA7B7-7990-489B-8DCA-BD731D037BB5}" destId="{86566E8A-A3D9-425B-9D67-5ADC8DA33DF4}" srcOrd="14" destOrd="0" presId="urn:microsoft.com/office/officeart/2005/8/layout/cycle6"/>
    <dgm:cxn modelId="{51D766ED-2B99-4885-8E68-83D34C728A54}" type="presParOf" srcId="{7B1AA7B7-7990-489B-8DCA-BD731D037BB5}" destId="{9CEB7E0B-CE44-4FBE-9567-0ED027E913B0}" srcOrd="15" destOrd="0" presId="urn:microsoft.com/office/officeart/2005/8/layout/cycle6"/>
    <dgm:cxn modelId="{2ECAC2FB-7AC7-49FC-9E23-5EA1A9242270}" type="presParOf" srcId="{7B1AA7B7-7990-489B-8DCA-BD731D037BB5}" destId="{D5849730-5966-46E0-9216-C9CC67C04A10}" srcOrd="16" destOrd="0" presId="urn:microsoft.com/office/officeart/2005/8/layout/cycle6"/>
    <dgm:cxn modelId="{06675D29-36BC-4BE0-AC0C-DDDB0599D8A1}" type="presParOf" srcId="{7B1AA7B7-7990-489B-8DCA-BD731D037BB5}" destId="{52DBA858-38BC-4562-BEB9-BF59D8C92BCE}" srcOrd="17" destOrd="0" presId="urn:microsoft.com/office/officeart/2005/8/layout/cycle6"/>
    <dgm:cxn modelId="{379146B2-FF09-4756-B9B4-C776EB2BF673}" type="presParOf" srcId="{7B1AA7B7-7990-489B-8DCA-BD731D037BB5}" destId="{ED85B1CE-4125-46D3-9D6F-C13388B983A5}" srcOrd="18" destOrd="0" presId="urn:microsoft.com/office/officeart/2005/8/layout/cycle6"/>
    <dgm:cxn modelId="{49CCA22D-BD12-47BB-A4C3-41265239BFE6}" type="presParOf" srcId="{7B1AA7B7-7990-489B-8DCA-BD731D037BB5}" destId="{699B89E5-F056-4371-AB64-BBB9B377090A}" srcOrd="19" destOrd="0" presId="urn:microsoft.com/office/officeart/2005/8/layout/cycle6"/>
    <dgm:cxn modelId="{BC64CC21-49F7-44FB-ADA1-F0942F8FD2D0}" type="presParOf" srcId="{7B1AA7B7-7990-489B-8DCA-BD731D037BB5}" destId="{78F7F83B-DFFA-43B2-BBBC-28A46CFD2474}" srcOrd="20" destOrd="0" presId="urn:microsoft.com/office/officeart/2005/8/layout/cycle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4ABBD9B-219A-496A-9632-027132A75B6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GB"/>
        </a:p>
      </dgm:t>
    </dgm:pt>
    <dgm:pt modelId="{4D34D794-DD95-4884-83AA-8CC28BBA274D}">
      <dgm:prSet custT="1"/>
      <dgm:spPr>
        <a:solidFill>
          <a:srgbClr val="FF0000"/>
        </a:solidFill>
      </dgm:spPr>
      <dgm:t>
        <a:bodyPr/>
        <a:lstStyle/>
        <a:p>
          <a:pPr algn="ctr" rtl="0"/>
          <a:r>
            <a:rPr lang="en-GB" sz="3000" b="1" cap="none" baseline="0" dirty="0" err="1"/>
            <a:t>Qs&amp;As</a:t>
          </a:r>
          <a:endParaRPr lang="en-GB" sz="3000" b="1" cap="none" baseline="0" dirty="0"/>
        </a:p>
      </dgm:t>
    </dgm:pt>
    <dgm:pt modelId="{125028A9-2487-4532-9BCB-F7D906B658DD}" type="parTrans" cxnId="{F0B8809E-BFCB-4B94-A38D-349577256B47}">
      <dgm:prSet/>
      <dgm:spPr/>
      <dgm:t>
        <a:bodyPr/>
        <a:lstStyle/>
        <a:p>
          <a:pPr algn="ctr"/>
          <a:endParaRPr lang="en-GB"/>
        </a:p>
      </dgm:t>
    </dgm:pt>
    <dgm:pt modelId="{FDA598BF-2D1C-4CB3-829D-CBCFA6EB0AF8}" type="sibTrans" cxnId="{F0B8809E-BFCB-4B94-A38D-349577256B47}">
      <dgm:prSet/>
      <dgm:spPr/>
      <dgm:t>
        <a:bodyPr/>
        <a:lstStyle/>
        <a:p>
          <a:pPr algn="ctr"/>
          <a:endParaRPr lang="en-GB"/>
        </a:p>
      </dgm:t>
    </dgm:pt>
    <dgm:pt modelId="{244A78A5-B5E0-438D-A800-3827517C77B5}" type="pres">
      <dgm:prSet presAssocID="{34ABBD9B-219A-496A-9632-027132A75B66}" presName="linear" presStyleCnt="0">
        <dgm:presLayoutVars>
          <dgm:animLvl val="lvl"/>
          <dgm:resizeHandles val="exact"/>
        </dgm:presLayoutVars>
      </dgm:prSet>
      <dgm:spPr/>
    </dgm:pt>
    <dgm:pt modelId="{02BA758F-E5D5-46E3-BB6F-164BBDAD4A97}" type="pres">
      <dgm:prSet presAssocID="{4D34D794-DD95-4884-83AA-8CC28BBA274D}" presName="parentText" presStyleLbl="node1" presStyleIdx="0" presStyleCnt="1" custScaleY="117968" custLinFactY="202722" custLinFactNeighborX="-2762" custLinFactNeighborY="300000">
        <dgm:presLayoutVars>
          <dgm:chMax val="0"/>
          <dgm:bulletEnabled val="1"/>
        </dgm:presLayoutVars>
      </dgm:prSet>
      <dgm:spPr/>
    </dgm:pt>
  </dgm:ptLst>
  <dgm:cxnLst>
    <dgm:cxn modelId="{1C35C719-F68F-4BB4-9896-3417750829F2}" type="presOf" srcId="{4D34D794-DD95-4884-83AA-8CC28BBA274D}" destId="{02BA758F-E5D5-46E3-BB6F-164BBDAD4A97}" srcOrd="0" destOrd="0" presId="urn:microsoft.com/office/officeart/2005/8/layout/vList2"/>
    <dgm:cxn modelId="{F0B8809E-BFCB-4B94-A38D-349577256B47}" srcId="{34ABBD9B-219A-496A-9632-027132A75B66}" destId="{4D34D794-DD95-4884-83AA-8CC28BBA274D}" srcOrd="0" destOrd="0" parTransId="{125028A9-2487-4532-9BCB-F7D906B658DD}" sibTransId="{FDA598BF-2D1C-4CB3-829D-CBCFA6EB0AF8}"/>
    <dgm:cxn modelId="{A6492FBE-AFB5-4935-873C-20FB9CC41D5D}" type="presOf" srcId="{34ABBD9B-219A-496A-9632-027132A75B66}" destId="{244A78A5-B5E0-438D-A800-3827517C77B5}" srcOrd="0" destOrd="0" presId="urn:microsoft.com/office/officeart/2005/8/layout/vList2"/>
    <dgm:cxn modelId="{182A3453-7692-4428-9966-E326840B5F57}" type="presParOf" srcId="{244A78A5-B5E0-438D-A800-3827517C77B5}" destId="{02BA758F-E5D5-46E3-BB6F-164BBDAD4A9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34ABBD9B-219A-496A-9632-027132A75B6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GB"/>
        </a:p>
      </dgm:t>
    </dgm:pt>
    <dgm:pt modelId="{4D34D794-DD95-4884-83AA-8CC28BBA274D}">
      <dgm:prSet/>
      <dgm:spPr>
        <a:solidFill>
          <a:srgbClr val="FF0000"/>
        </a:solidFill>
      </dgm:spPr>
      <dgm:t>
        <a:bodyPr/>
        <a:lstStyle/>
        <a:p>
          <a:pPr algn="ctr" rtl="0"/>
          <a:r>
            <a:rPr lang="en-GB" b="1" dirty="0"/>
            <a:t>IFRC Y.E.S. – FAQs</a:t>
          </a:r>
          <a:endParaRPr lang="en-GB" b="1" cap="all" baseline="0" dirty="0"/>
        </a:p>
      </dgm:t>
    </dgm:pt>
    <dgm:pt modelId="{125028A9-2487-4532-9BCB-F7D906B658DD}" type="parTrans" cxnId="{F0B8809E-BFCB-4B94-A38D-349577256B47}">
      <dgm:prSet/>
      <dgm:spPr/>
      <dgm:t>
        <a:bodyPr/>
        <a:lstStyle/>
        <a:p>
          <a:endParaRPr lang="en-GB"/>
        </a:p>
      </dgm:t>
    </dgm:pt>
    <dgm:pt modelId="{FDA598BF-2D1C-4CB3-829D-CBCFA6EB0AF8}" type="sibTrans" cxnId="{F0B8809E-BFCB-4B94-A38D-349577256B47}">
      <dgm:prSet/>
      <dgm:spPr/>
      <dgm:t>
        <a:bodyPr/>
        <a:lstStyle/>
        <a:p>
          <a:endParaRPr lang="en-GB"/>
        </a:p>
      </dgm:t>
    </dgm:pt>
    <dgm:pt modelId="{244A78A5-B5E0-438D-A800-3827517C77B5}" type="pres">
      <dgm:prSet presAssocID="{34ABBD9B-219A-496A-9632-027132A75B66}" presName="linear" presStyleCnt="0">
        <dgm:presLayoutVars>
          <dgm:animLvl val="lvl"/>
          <dgm:resizeHandles val="exact"/>
        </dgm:presLayoutVars>
      </dgm:prSet>
      <dgm:spPr/>
    </dgm:pt>
    <dgm:pt modelId="{02BA758F-E5D5-46E3-BB6F-164BBDAD4A97}" type="pres">
      <dgm:prSet presAssocID="{4D34D794-DD95-4884-83AA-8CC28BBA274D}" presName="parentText" presStyleLbl="node1" presStyleIdx="0" presStyleCnt="1">
        <dgm:presLayoutVars>
          <dgm:chMax val="0"/>
          <dgm:bulletEnabled val="1"/>
        </dgm:presLayoutVars>
      </dgm:prSet>
      <dgm:spPr/>
    </dgm:pt>
  </dgm:ptLst>
  <dgm:cxnLst>
    <dgm:cxn modelId="{76028440-3125-4FF3-A995-6C591CCF1ED4}" type="presOf" srcId="{4D34D794-DD95-4884-83AA-8CC28BBA274D}" destId="{02BA758F-E5D5-46E3-BB6F-164BBDAD4A97}" srcOrd="0" destOrd="0" presId="urn:microsoft.com/office/officeart/2005/8/layout/vList2"/>
    <dgm:cxn modelId="{E7216A72-5723-4B55-944E-B22CBA752217}" type="presOf" srcId="{34ABBD9B-219A-496A-9632-027132A75B66}" destId="{244A78A5-B5E0-438D-A800-3827517C77B5}" srcOrd="0" destOrd="0" presId="urn:microsoft.com/office/officeart/2005/8/layout/vList2"/>
    <dgm:cxn modelId="{F0B8809E-BFCB-4B94-A38D-349577256B47}" srcId="{34ABBD9B-219A-496A-9632-027132A75B66}" destId="{4D34D794-DD95-4884-83AA-8CC28BBA274D}" srcOrd="0" destOrd="0" parTransId="{125028A9-2487-4532-9BCB-F7D906B658DD}" sibTransId="{FDA598BF-2D1C-4CB3-829D-CBCFA6EB0AF8}"/>
    <dgm:cxn modelId="{6AE1243B-15DC-4900-B7B0-C00F9D9BB3F7}" type="presParOf" srcId="{244A78A5-B5E0-438D-A800-3827517C77B5}" destId="{02BA758F-E5D5-46E3-BB6F-164BBDAD4A9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7B702268-8B59-4473-9D66-2583E47E107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E3AF58EC-3F91-43EE-9B15-561E74570048}">
      <dgm:prSet/>
      <dgm:spPr/>
      <dgm:t>
        <a:bodyPr/>
        <a:lstStyle/>
        <a:p>
          <a:pPr rtl="0"/>
          <a:r>
            <a:rPr lang="en-GB"/>
            <a:t>Is the IFRC Y.E.S. a Strategy or a Guidelines? </a:t>
          </a:r>
        </a:p>
      </dgm:t>
    </dgm:pt>
    <dgm:pt modelId="{D28CB72A-7C3F-4C06-AA60-36239143311D}" type="parTrans" cxnId="{2988889D-4E0C-43BB-AF3E-278298E5C2F9}">
      <dgm:prSet/>
      <dgm:spPr/>
      <dgm:t>
        <a:bodyPr/>
        <a:lstStyle/>
        <a:p>
          <a:endParaRPr lang="en-GB"/>
        </a:p>
      </dgm:t>
    </dgm:pt>
    <dgm:pt modelId="{9AF199E0-3D2E-4213-9B2C-EB29AF19AD70}" type="sibTrans" cxnId="{2988889D-4E0C-43BB-AF3E-278298E5C2F9}">
      <dgm:prSet/>
      <dgm:spPr/>
      <dgm:t>
        <a:bodyPr/>
        <a:lstStyle/>
        <a:p>
          <a:endParaRPr lang="en-GB"/>
        </a:p>
      </dgm:t>
    </dgm:pt>
    <dgm:pt modelId="{C7C63722-6D50-43B1-859D-3D6E6530C3E8}">
      <dgm:prSet/>
      <dgm:spPr/>
      <dgm:t>
        <a:bodyPr/>
        <a:lstStyle/>
        <a:p>
          <a:pPr rtl="0"/>
          <a:r>
            <a:rPr lang="en-GB"/>
            <a:t>Are the contents of the IFRC Y.E.S. all new?</a:t>
          </a:r>
        </a:p>
      </dgm:t>
    </dgm:pt>
    <dgm:pt modelId="{AFA68AD5-E134-4B01-A685-6E51D2741EBF}" type="parTrans" cxnId="{0651008B-8A0A-4F3E-BB6D-D1959A95920A}">
      <dgm:prSet/>
      <dgm:spPr/>
      <dgm:t>
        <a:bodyPr/>
        <a:lstStyle/>
        <a:p>
          <a:endParaRPr lang="en-GB"/>
        </a:p>
      </dgm:t>
    </dgm:pt>
    <dgm:pt modelId="{CD779916-977F-4632-96D1-8B61A043AE8F}" type="sibTrans" cxnId="{0651008B-8A0A-4F3E-BB6D-D1959A95920A}">
      <dgm:prSet/>
      <dgm:spPr/>
      <dgm:t>
        <a:bodyPr/>
        <a:lstStyle/>
        <a:p>
          <a:endParaRPr lang="en-GB"/>
        </a:p>
      </dgm:t>
    </dgm:pt>
    <dgm:pt modelId="{4C611EB2-4D82-4A19-95B1-6AF1AEFC80F4}">
      <dgm:prSet/>
      <dgm:spPr/>
      <dgm:t>
        <a:bodyPr/>
        <a:lstStyle/>
        <a:p>
          <a:pPr rtl="0"/>
          <a:r>
            <a:rPr lang="en-GB"/>
            <a:t>Who is going to implement the IFRC Y.E.S. and how?</a:t>
          </a:r>
        </a:p>
      </dgm:t>
    </dgm:pt>
    <dgm:pt modelId="{9C4E5045-8E8E-46BE-872D-911BEEF08019}" type="parTrans" cxnId="{43E1796B-3259-4E34-A4C0-F178348D2CEB}">
      <dgm:prSet/>
      <dgm:spPr/>
      <dgm:t>
        <a:bodyPr/>
        <a:lstStyle/>
        <a:p>
          <a:endParaRPr lang="en-GB"/>
        </a:p>
      </dgm:t>
    </dgm:pt>
    <dgm:pt modelId="{CBCA9320-94A8-41E0-BD2B-FAAECA79F121}" type="sibTrans" cxnId="{43E1796B-3259-4E34-A4C0-F178348D2CEB}">
      <dgm:prSet/>
      <dgm:spPr/>
      <dgm:t>
        <a:bodyPr/>
        <a:lstStyle/>
        <a:p>
          <a:endParaRPr lang="en-GB"/>
        </a:p>
      </dgm:t>
    </dgm:pt>
    <dgm:pt modelId="{52AA0AEC-9293-467F-8FAF-3A25D55834BE}">
      <dgm:prSet/>
      <dgm:spPr/>
      <dgm:t>
        <a:bodyPr/>
        <a:lstStyle/>
        <a:p>
          <a:pPr rtl="0"/>
          <a:r>
            <a:rPr lang="en-GB"/>
            <a:t>What about measuring impact of the IFRC Y.E.S.? </a:t>
          </a:r>
        </a:p>
      </dgm:t>
    </dgm:pt>
    <dgm:pt modelId="{823B76AB-0BE9-42CB-9C5C-A8ACC3449F2B}" type="parTrans" cxnId="{1BE71768-2A1C-402E-A78E-750F6DCA71BC}">
      <dgm:prSet/>
      <dgm:spPr/>
      <dgm:t>
        <a:bodyPr/>
        <a:lstStyle/>
        <a:p>
          <a:endParaRPr lang="en-GB"/>
        </a:p>
      </dgm:t>
    </dgm:pt>
    <dgm:pt modelId="{BAB8C193-CECE-4828-BB50-D7B129550EA7}" type="sibTrans" cxnId="{1BE71768-2A1C-402E-A78E-750F6DCA71BC}">
      <dgm:prSet/>
      <dgm:spPr/>
      <dgm:t>
        <a:bodyPr/>
        <a:lstStyle/>
        <a:p>
          <a:endParaRPr lang="en-GB"/>
        </a:p>
      </dgm:t>
    </dgm:pt>
    <dgm:pt modelId="{808B0CB4-3F7B-4B96-B026-B8D96D25CCAA}">
      <dgm:prSet/>
      <dgm:spPr/>
      <dgm:t>
        <a:bodyPr/>
        <a:lstStyle/>
        <a:p>
          <a:pPr rtl="0"/>
          <a:r>
            <a:rPr lang="en-GB"/>
            <a:t>What is the purpose of the Examples of Expected Impact in the IFRC Y.E.S.?</a:t>
          </a:r>
        </a:p>
      </dgm:t>
    </dgm:pt>
    <dgm:pt modelId="{CA370F95-3262-4895-B3F6-E6C49D27E823}" type="parTrans" cxnId="{E4986D1B-0511-4962-AD40-13A482994D77}">
      <dgm:prSet/>
      <dgm:spPr/>
      <dgm:t>
        <a:bodyPr/>
        <a:lstStyle/>
        <a:p>
          <a:endParaRPr lang="en-GB"/>
        </a:p>
      </dgm:t>
    </dgm:pt>
    <dgm:pt modelId="{C580E273-EA92-4D8A-A0B9-B2A8C49910A8}" type="sibTrans" cxnId="{E4986D1B-0511-4962-AD40-13A482994D77}">
      <dgm:prSet/>
      <dgm:spPr/>
      <dgm:t>
        <a:bodyPr/>
        <a:lstStyle/>
        <a:p>
          <a:endParaRPr lang="en-GB"/>
        </a:p>
      </dgm:t>
    </dgm:pt>
    <dgm:pt modelId="{A439DA3C-8BF3-4F30-BB4B-817F800BBC3F}">
      <dgm:prSet/>
      <dgm:spPr/>
      <dgm:t>
        <a:bodyPr/>
        <a:lstStyle/>
        <a:p>
          <a:pPr rtl="0"/>
          <a:r>
            <a:rPr lang="en-GB" dirty="0"/>
            <a:t>Why are there ”repetitions” of some of the Recommended actions in the document?</a:t>
          </a:r>
        </a:p>
      </dgm:t>
    </dgm:pt>
    <dgm:pt modelId="{1AC17DB0-C9D2-45D6-9687-173F61D9B1A0}" type="parTrans" cxnId="{F856463D-A4E2-4FFF-91D7-50AD0B34088A}">
      <dgm:prSet/>
      <dgm:spPr/>
      <dgm:t>
        <a:bodyPr/>
        <a:lstStyle/>
        <a:p>
          <a:endParaRPr lang="en-GB"/>
        </a:p>
      </dgm:t>
    </dgm:pt>
    <dgm:pt modelId="{410670CB-B959-4F58-B1B1-51DA7C78EA4B}" type="sibTrans" cxnId="{F856463D-A4E2-4FFF-91D7-50AD0B34088A}">
      <dgm:prSet/>
      <dgm:spPr/>
      <dgm:t>
        <a:bodyPr/>
        <a:lstStyle/>
        <a:p>
          <a:endParaRPr lang="en-GB"/>
        </a:p>
      </dgm:t>
    </dgm:pt>
    <dgm:pt modelId="{785F3601-C6AD-430B-B92A-7814C382F210}">
      <dgm:prSet/>
      <dgm:spPr/>
      <dgm:t>
        <a:bodyPr/>
        <a:lstStyle/>
        <a:p>
          <a:pPr rtl="0"/>
          <a:r>
            <a:rPr lang="en-GB"/>
            <a:t>Is not Education  and Empowerment the same?</a:t>
          </a:r>
        </a:p>
      </dgm:t>
    </dgm:pt>
    <dgm:pt modelId="{9336AC75-79E3-4CEF-93AD-A8CC003F2CF1}" type="parTrans" cxnId="{4A4D09A5-68EE-4C7A-91C4-EC406D0AE6BC}">
      <dgm:prSet/>
      <dgm:spPr/>
      <dgm:t>
        <a:bodyPr/>
        <a:lstStyle/>
        <a:p>
          <a:endParaRPr lang="en-GB"/>
        </a:p>
      </dgm:t>
    </dgm:pt>
    <dgm:pt modelId="{9ECDA6C0-1BC5-4832-9ABD-7EBB18373C53}" type="sibTrans" cxnId="{4A4D09A5-68EE-4C7A-91C4-EC406D0AE6BC}">
      <dgm:prSet/>
      <dgm:spPr/>
      <dgm:t>
        <a:bodyPr/>
        <a:lstStyle/>
        <a:p>
          <a:endParaRPr lang="en-GB"/>
        </a:p>
      </dgm:t>
    </dgm:pt>
    <dgm:pt modelId="{9A9E1CCF-90FA-460A-B9C8-FD4236ED19A5}">
      <dgm:prSet/>
      <dgm:spPr/>
      <dgm:t>
        <a:bodyPr/>
        <a:lstStyle/>
        <a:p>
          <a:pPr rtl="0"/>
          <a:r>
            <a:rPr lang="en-GB"/>
            <a:t>Are not some of the Strategic directions vague?</a:t>
          </a:r>
        </a:p>
      </dgm:t>
    </dgm:pt>
    <dgm:pt modelId="{B6A392E1-79EF-4383-82E6-6E9D780EE092}" type="parTrans" cxnId="{2ACE6D06-7651-439F-AC6E-C2FD0C8BA0EC}">
      <dgm:prSet/>
      <dgm:spPr/>
      <dgm:t>
        <a:bodyPr/>
        <a:lstStyle/>
        <a:p>
          <a:endParaRPr lang="en-GB"/>
        </a:p>
      </dgm:t>
    </dgm:pt>
    <dgm:pt modelId="{01087974-8943-4E40-B502-927E3D202B51}" type="sibTrans" cxnId="{2ACE6D06-7651-439F-AC6E-C2FD0C8BA0EC}">
      <dgm:prSet/>
      <dgm:spPr/>
      <dgm:t>
        <a:bodyPr/>
        <a:lstStyle/>
        <a:p>
          <a:endParaRPr lang="en-GB"/>
        </a:p>
      </dgm:t>
    </dgm:pt>
    <dgm:pt modelId="{76D70C25-8879-4959-B032-D6698DF30CBC}">
      <dgm:prSet/>
      <dgm:spPr/>
      <dgm:t>
        <a:bodyPr/>
        <a:lstStyle/>
        <a:p>
          <a:pPr rtl="0"/>
          <a:r>
            <a:rPr lang="en-GB" dirty="0"/>
            <a:t>Is the IFRC Y.E.S. really to be read by local branch volunteers? </a:t>
          </a:r>
        </a:p>
      </dgm:t>
    </dgm:pt>
    <dgm:pt modelId="{7814786B-A936-4489-8528-15897BD09F82}" type="parTrans" cxnId="{628BAEC7-C262-4973-A14F-335FFAB9BAC2}">
      <dgm:prSet/>
      <dgm:spPr/>
      <dgm:t>
        <a:bodyPr/>
        <a:lstStyle/>
        <a:p>
          <a:endParaRPr lang="en-GB"/>
        </a:p>
      </dgm:t>
    </dgm:pt>
    <dgm:pt modelId="{6B228B5C-FB71-412D-8C44-3879451715BA}" type="sibTrans" cxnId="{628BAEC7-C262-4973-A14F-335FFAB9BAC2}">
      <dgm:prSet/>
      <dgm:spPr/>
      <dgm:t>
        <a:bodyPr/>
        <a:lstStyle/>
        <a:p>
          <a:endParaRPr lang="en-GB"/>
        </a:p>
      </dgm:t>
    </dgm:pt>
    <dgm:pt modelId="{DAED31C4-B4A3-431B-9909-21E8480C2F0D}">
      <dgm:prSet/>
      <dgm:spPr/>
      <dgm:t>
        <a:bodyPr/>
        <a:lstStyle/>
        <a:p>
          <a:pPr rtl="0"/>
          <a:r>
            <a:rPr lang="en-GB"/>
            <a:t>What will happen in the GA 2013? </a:t>
          </a:r>
        </a:p>
      </dgm:t>
    </dgm:pt>
    <dgm:pt modelId="{3F4F553B-F37E-47E8-AEE3-4667353F8F57}" type="parTrans" cxnId="{A1014FEF-1484-4BA3-8B39-F4D40543C7DB}">
      <dgm:prSet/>
      <dgm:spPr/>
      <dgm:t>
        <a:bodyPr/>
        <a:lstStyle/>
        <a:p>
          <a:endParaRPr lang="en-GB"/>
        </a:p>
      </dgm:t>
    </dgm:pt>
    <dgm:pt modelId="{FFF1D996-7935-4D74-9CA1-CECB19E37007}" type="sibTrans" cxnId="{A1014FEF-1484-4BA3-8B39-F4D40543C7DB}">
      <dgm:prSet/>
      <dgm:spPr/>
      <dgm:t>
        <a:bodyPr/>
        <a:lstStyle/>
        <a:p>
          <a:endParaRPr lang="en-GB"/>
        </a:p>
      </dgm:t>
    </dgm:pt>
    <dgm:pt modelId="{50AB1CB0-09B3-4146-81B6-D59D3FA91083}">
      <dgm:prSet/>
      <dgm:spPr/>
      <dgm:t>
        <a:bodyPr/>
        <a:lstStyle/>
        <a:p>
          <a:pPr rtl="0"/>
          <a:r>
            <a:rPr lang="en-GB"/>
            <a:t>Does not the IFRC Y.E.S. have a way too many pages?</a:t>
          </a:r>
        </a:p>
      </dgm:t>
    </dgm:pt>
    <dgm:pt modelId="{3289A7B2-B8A2-416B-9BAE-2CEDE6A4C2B3}" type="parTrans" cxnId="{451E5D8C-A842-41AD-9266-3945B4E4EA17}">
      <dgm:prSet/>
      <dgm:spPr/>
      <dgm:t>
        <a:bodyPr/>
        <a:lstStyle/>
        <a:p>
          <a:endParaRPr lang="en-GB"/>
        </a:p>
      </dgm:t>
    </dgm:pt>
    <dgm:pt modelId="{57C771D9-B3CB-4917-A852-2F3B32BBF26A}" type="sibTrans" cxnId="{451E5D8C-A842-41AD-9266-3945B4E4EA17}">
      <dgm:prSet/>
      <dgm:spPr/>
      <dgm:t>
        <a:bodyPr/>
        <a:lstStyle/>
        <a:p>
          <a:endParaRPr lang="en-GB"/>
        </a:p>
      </dgm:t>
    </dgm:pt>
    <dgm:pt modelId="{2A60C555-FA11-45FC-AE86-424542579E93}" type="pres">
      <dgm:prSet presAssocID="{7B702268-8B59-4473-9D66-2583E47E107E}" presName="linear" presStyleCnt="0">
        <dgm:presLayoutVars>
          <dgm:animLvl val="lvl"/>
          <dgm:resizeHandles val="exact"/>
        </dgm:presLayoutVars>
      </dgm:prSet>
      <dgm:spPr/>
    </dgm:pt>
    <dgm:pt modelId="{76D6B89A-218C-4EB0-BCF1-94981F6BB4B8}" type="pres">
      <dgm:prSet presAssocID="{E3AF58EC-3F91-43EE-9B15-561E74570048}" presName="parentText" presStyleLbl="node1" presStyleIdx="0" presStyleCnt="11">
        <dgm:presLayoutVars>
          <dgm:chMax val="0"/>
          <dgm:bulletEnabled val="1"/>
        </dgm:presLayoutVars>
      </dgm:prSet>
      <dgm:spPr/>
    </dgm:pt>
    <dgm:pt modelId="{F5C4286D-32E2-4803-8D41-082F00AB5555}" type="pres">
      <dgm:prSet presAssocID="{9AF199E0-3D2E-4213-9B2C-EB29AF19AD70}" presName="spacer" presStyleCnt="0"/>
      <dgm:spPr/>
    </dgm:pt>
    <dgm:pt modelId="{F8785EAD-8774-43A9-B220-00B8495EABF5}" type="pres">
      <dgm:prSet presAssocID="{C7C63722-6D50-43B1-859D-3D6E6530C3E8}" presName="parentText" presStyleLbl="node1" presStyleIdx="1" presStyleCnt="11">
        <dgm:presLayoutVars>
          <dgm:chMax val="0"/>
          <dgm:bulletEnabled val="1"/>
        </dgm:presLayoutVars>
      </dgm:prSet>
      <dgm:spPr/>
    </dgm:pt>
    <dgm:pt modelId="{EF724852-DE47-4F21-877D-61BB1943A48F}" type="pres">
      <dgm:prSet presAssocID="{CD779916-977F-4632-96D1-8B61A043AE8F}" presName="spacer" presStyleCnt="0"/>
      <dgm:spPr/>
    </dgm:pt>
    <dgm:pt modelId="{FD9D6CCE-5D07-4A40-9D87-D5B8243F7360}" type="pres">
      <dgm:prSet presAssocID="{4C611EB2-4D82-4A19-95B1-6AF1AEFC80F4}" presName="parentText" presStyleLbl="node1" presStyleIdx="2" presStyleCnt="11">
        <dgm:presLayoutVars>
          <dgm:chMax val="0"/>
          <dgm:bulletEnabled val="1"/>
        </dgm:presLayoutVars>
      </dgm:prSet>
      <dgm:spPr/>
    </dgm:pt>
    <dgm:pt modelId="{6BFB61A9-A1F1-4D2A-B537-BFCF06E9DCD4}" type="pres">
      <dgm:prSet presAssocID="{CBCA9320-94A8-41E0-BD2B-FAAECA79F121}" presName="spacer" presStyleCnt="0"/>
      <dgm:spPr/>
    </dgm:pt>
    <dgm:pt modelId="{7955C68D-455F-4571-8E27-81BF799174B2}" type="pres">
      <dgm:prSet presAssocID="{52AA0AEC-9293-467F-8FAF-3A25D55834BE}" presName="parentText" presStyleLbl="node1" presStyleIdx="3" presStyleCnt="11">
        <dgm:presLayoutVars>
          <dgm:chMax val="0"/>
          <dgm:bulletEnabled val="1"/>
        </dgm:presLayoutVars>
      </dgm:prSet>
      <dgm:spPr/>
    </dgm:pt>
    <dgm:pt modelId="{CD66461A-9444-4EB1-81A1-53FD26BEFCB0}" type="pres">
      <dgm:prSet presAssocID="{BAB8C193-CECE-4828-BB50-D7B129550EA7}" presName="spacer" presStyleCnt="0"/>
      <dgm:spPr/>
    </dgm:pt>
    <dgm:pt modelId="{0DAA65F0-4108-4253-A86E-6C84717A608B}" type="pres">
      <dgm:prSet presAssocID="{808B0CB4-3F7B-4B96-B026-B8D96D25CCAA}" presName="parentText" presStyleLbl="node1" presStyleIdx="4" presStyleCnt="11">
        <dgm:presLayoutVars>
          <dgm:chMax val="0"/>
          <dgm:bulletEnabled val="1"/>
        </dgm:presLayoutVars>
      </dgm:prSet>
      <dgm:spPr/>
    </dgm:pt>
    <dgm:pt modelId="{CADA3490-4772-45A5-9391-EE17D61543CA}" type="pres">
      <dgm:prSet presAssocID="{C580E273-EA92-4D8A-A0B9-B2A8C49910A8}" presName="spacer" presStyleCnt="0"/>
      <dgm:spPr/>
    </dgm:pt>
    <dgm:pt modelId="{F5D60705-5E50-4A78-8C40-7D15740BAD82}" type="pres">
      <dgm:prSet presAssocID="{A439DA3C-8BF3-4F30-BB4B-817F800BBC3F}" presName="parentText" presStyleLbl="node1" presStyleIdx="5" presStyleCnt="11">
        <dgm:presLayoutVars>
          <dgm:chMax val="0"/>
          <dgm:bulletEnabled val="1"/>
        </dgm:presLayoutVars>
      </dgm:prSet>
      <dgm:spPr/>
    </dgm:pt>
    <dgm:pt modelId="{880F0B03-8475-4C35-81E5-E13984224C9E}" type="pres">
      <dgm:prSet presAssocID="{410670CB-B959-4F58-B1B1-51DA7C78EA4B}" presName="spacer" presStyleCnt="0"/>
      <dgm:spPr/>
    </dgm:pt>
    <dgm:pt modelId="{6B0301EE-45A1-467C-8553-7FEA5F393A85}" type="pres">
      <dgm:prSet presAssocID="{785F3601-C6AD-430B-B92A-7814C382F210}" presName="parentText" presStyleLbl="node1" presStyleIdx="6" presStyleCnt="11">
        <dgm:presLayoutVars>
          <dgm:chMax val="0"/>
          <dgm:bulletEnabled val="1"/>
        </dgm:presLayoutVars>
      </dgm:prSet>
      <dgm:spPr/>
    </dgm:pt>
    <dgm:pt modelId="{F7D039C7-AEF1-4A32-8CE8-DB2EB6D18E5F}" type="pres">
      <dgm:prSet presAssocID="{9ECDA6C0-1BC5-4832-9ABD-7EBB18373C53}" presName="spacer" presStyleCnt="0"/>
      <dgm:spPr/>
    </dgm:pt>
    <dgm:pt modelId="{F3D969EE-1911-4E1A-AE07-5D1AF4F45A15}" type="pres">
      <dgm:prSet presAssocID="{9A9E1CCF-90FA-460A-B9C8-FD4236ED19A5}" presName="parentText" presStyleLbl="node1" presStyleIdx="7" presStyleCnt="11">
        <dgm:presLayoutVars>
          <dgm:chMax val="0"/>
          <dgm:bulletEnabled val="1"/>
        </dgm:presLayoutVars>
      </dgm:prSet>
      <dgm:spPr/>
    </dgm:pt>
    <dgm:pt modelId="{C1A54113-5073-486B-84B3-8CAF6B07E3F7}" type="pres">
      <dgm:prSet presAssocID="{01087974-8943-4E40-B502-927E3D202B51}" presName="spacer" presStyleCnt="0"/>
      <dgm:spPr/>
    </dgm:pt>
    <dgm:pt modelId="{35A43E5E-DB38-4567-8847-60B324DBAF7D}" type="pres">
      <dgm:prSet presAssocID="{76D70C25-8879-4959-B032-D6698DF30CBC}" presName="parentText" presStyleLbl="node1" presStyleIdx="8" presStyleCnt="11">
        <dgm:presLayoutVars>
          <dgm:chMax val="0"/>
          <dgm:bulletEnabled val="1"/>
        </dgm:presLayoutVars>
      </dgm:prSet>
      <dgm:spPr/>
    </dgm:pt>
    <dgm:pt modelId="{9EF7E649-4485-4BE2-B82F-DD45B5773B5D}" type="pres">
      <dgm:prSet presAssocID="{6B228B5C-FB71-412D-8C44-3879451715BA}" presName="spacer" presStyleCnt="0"/>
      <dgm:spPr/>
    </dgm:pt>
    <dgm:pt modelId="{77A54AEF-C124-4FED-B240-8005DD3CE4D8}" type="pres">
      <dgm:prSet presAssocID="{DAED31C4-B4A3-431B-9909-21E8480C2F0D}" presName="parentText" presStyleLbl="node1" presStyleIdx="9" presStyleCnt="11">
        <dgm:presLayoutVars>
          <dgm:chMax val="0"/>
          <dgm:bulletEnabled val="1"/>
        </dgm:presLayoutVars>
      </dgm:prSet>
      <dgm:spPr/>
    </dgm:pt>
    <dgm:pt modelId="{6486A912-1561-4702-8285-51EB90821684}" type="pres">
      <dgm:prSet presAssocID="{FFF1D996-7935-4D74-9CA1-CECB19E37007}" presName="spacer" presStyleCnt="0"/>
      <dgm:spPr/>
    </dgm:pt>
    <dgm:pt modelId="{42B6E884-6068-4E6C-9CA2-9DA5558067F1}" type="pres">
      <dgm:prSet presAssocID="{50AB1CB0-09B3-4146-81B6-D59D3FA91083}" presName="parentText" presStyleLbl="node1" presStyleIdx="10" presStyleCnt="11">
        <dgm:presLayoutVars>
          <dgm:chMax val="0"/>
          <dgm:bulletEnabled val="1"/>
        </dgm:presLayoutVars>
      </dgm:prSet>
      <dgm:spPr/>
    </dgm:pt>
  </dgm:ptLst>
  <dgm:cxnLst>
    <dgm:cxn modelId="{2ACE6D06-7651-439F-AC6E-C2FD0C8BA0EC}" srcId="{7B702268-8B59-4473-9D66-2583E47E107E}" destId="{9A9E1CCF-90FA-460A-B9C8-FD4236ED19A5}" srcOrd="7" destOrd="0" parTransId="{B6A392E1-79EF-4383-82E6-6E9D780EE092}" sibTransId="{01087974-8943-4E40-B502-927E3D202B51}"/>
    <dgm:cxn modelId="{D66EBD10-D058-49E7-9B6B-4DD73EF01269}" type="presOf" srcId="{C7C63722-6D50-43B1-859D-3D6E6530C3E8}" destId="{F8785EAD-8774-43A9-B220-00B8495EABF5}" srcOrd="0" destOrd="0" presId="urn:microsoft.com/office/officeart/2005/8/layout/vList2"/>
    <dgm:cxn modelId="{E4986D1B-0511-4962-AD40-13A482994D77}" srcId="{7B702268-8B59-4473-9D66-2583E47E107E}" destId="{808B0CB4-3F7B-4B96-B026-B8D96D25CCAA}" srcOrd="4" destOrd="0" parTransId="{CA370F95-3262-4895-B3F6-E6C49D27E823}" sibTransId="{C580E273-EA92-4D8A-A0B9-B2A8C49910A8}"/>
    <dgm:cxn modelId="{F856463D-A4E2-4FFF-91D7-50AD0B34088A}" srcId="{7B702268-8B59-4473-9D66-2583E47E107E}" destId="{A439DA3C-8BF3-4F30-BB4B-817F800BBC3F}" srcOrd="5" destOrd="0" parTransId="{1AC17DB0-C9D2-45D6-9687-173F61D9B1A0}" sibTransId="{410670CB-B959-4F58-B1B1-51DA7C78EA4B}"/>
    <dgm:cxn modelId="{53B7A160-1719-4F88-9266-7FE9B5ABD6CE}" type="presOf" srcId="{7B702268-8B59-4473-9D66-2583E47E107E}" destId="{2A60C555-FA11-45FC-AE86-424542579E93}" srcOrd="0" destOrd="0" presId="urn:microsoft.com/office/officeart/2005/8/layout/vList2"/>
    <dgm:cxn modelId="{71C46A62-40D9-4B58-B49C-7578CBCF9186}" type="presOf" srcId="{785F3601-C6AD-430B-B92A-7814C382F210}" destId="{6B0301EE-45A1-467C-8553-7FEA5F393A85}" srcOrd="0" destOrd="0" presId="urn:microsoft.com/office/officeart/2005/8/layout/vList2"/>
    <dgm:cxn modelId="{1BE71768-2A1C-402E-A78E-750F6DCA71BC}" srcId="{7B702268-8B59-4473-9D66-2583E47E107E}" destId="{52AA0AEC-9293-467F-8FAF-3A25D55834BE}" srcOrd="3" destOrd="0" parTransId="{823B76AB-0BE9-42CB-9C5C-A8ACC3449F2B}" sibTransId="{BAB8C193-CECE-4828-BB50-D7B129550EA7}"/>
    <dgm:cxn modelId="{14652A49-178E-4FD4-B809-4D6BF2E385A6}" type="presOf" srcId="{DAED31C4-B4A3-431B-9909-21E8480C2F0D}" destId="{77A54AEF-C124-4FED-B240-8005DD3CE4D8}" srcOrd="0" destOrd="0" presId="urn:microsoft.com/office/officeart/2005/8/layout/vList2"/>
    <dgm:cxn modelId="{D3B0E44A-B53F-44A5-8B1D-B224D08FB6A4}" type="presOf" srcId="{52AA0AEC-9293-467F-8FAF-3A25D55834BE}" destId="{7955C68D-455F-4571-8E27-81BF799174B2}" srcOrd="0" destOrd="0" presId="urn:microsoft.com/office/officeart/2005/8/layout/vList2"/>
    <dgm:cxn modelId="{43E1796B-3259-4E34-A4C0-F178348D2CEB}" srcId="{7B702268-8B59-4473-9D66-2583E47E107E}" destId="{4C611EB2-4D82-4A19-95B1-6AF1AEFC80F4}" srcOrd="2" destOrd="0" parTransId="{9C4E5045-8E8E-46BE-872D-911BEEF08019}" sibTransId="{CBCA9320-94A8-41E0-BD2B-FAAECA79F121}"/>
    <dgm:cxn modelId="{AC284287-C54F-4CFC-AE62-FFA98B664C92}" type="presOf" srcId="{E3AF58EC-3F91-43EE-9B15-561E74570048}" destId="{76D6B89A-218C-4EB0-BCF1-94981F6BB4B8}" srcOrd="0" destOrd="0" presId="urn:microsoft.com/office/officeart/2005/8/layout/vList2"/>
    <dgm:cxn modelId="{0651008B-8A0A-4F3E-BB6D-D1959A95920A}" srcId="{7B702268-8B59-4473-9D66-2583E47E107E}" destId="{C7C63722-6D50-43B1-859D-3D6E6530C3E8}" srcOrd="1" destOrd="0" parTransId="{AFA68AD5-E134-4B01-A685-6E51D2741EBF}" sibTransId="{CD779916-977F-4632-96D1-8B61A043AE8F}"/>
    <dgm:cxn modelId="{451E5D8C-A842-41AD-9266-3945B4E4EA17}" srcId="{7B702268-8B59-4473-9D66-2583E47E107E}" destId="{50AB1CB0-09B3-4146-81B6-D59D3FA91083}" srcOrd="10" destOrd="0" parTransId="{3289A7B2-B8A2-416B-9BAE-2CEDE6A4C2B3}" sibTransId="{57C771D9-B3CB-4917-A852-2F3B32BBF26A}"/>
    <dgm:cxn modelId="{2988889D-4E0C-43BB-AF3E-278298E5C2F9}" srcId="{7B702268-8B59-4473-9D66-2583E47E107E}" destId="{E3AF58EC-3F91-43EE-9B15-561E74570048}" srcOrd="0" destOrd="0" parTransId="{D28CB72A-7C3F-4C06-AA60-36239143311D}" sibTransId="{9AF199E0-3D2E-4213-9B2C-EB29AF19AD70}"/>
    <dgm:cxn modelId="{4A4D09A5-68EE-4C7A-91C4-EC406D0AE6BC}" srcId="{7B702268-8B59-4473-9D66-2583E47E107E}" destId="{785F3601-C6AD-430B-B92A-7814C382F210}" srcOrd="6" destOrd="0" parTransId="{9336AC75-79E3-4CEF-93AD-A8CC003F2CF1}" sibTransId="{9ECDA6C0-1BC5-4832-9ABD-7EBB18373C53}"/>
    <dgm:cxn modelId="{A889F6B7-2A60-4A34-84B7-DCEF751BB94C}" type="presOf" srcId="{76D70C25-8879-4959-B032-D6698DF30CBC}" destId="{35A43E5E-DB38-4567-8847-60B324DBAF7D}" srcOrd="0" destOrd="0" presId="urn:microsoft.com/office/officeart/2005/8/layout/vList2"/>
    <dgm:cxn modelId="{271F6ABD-E6E9-47D8-8D19-CC6E567E22AE}" type="presOf" srcId="{808B0CB4-3F7B-4B96-B026-B8D96D25CCAA}" destId="{0DAA65F0-4108-4253-A86E-6C84717A608B}" srcOrd="0" destOrd="0" presId="urn:microsoft.com/office/officeart/2005/8/layout/vList2"/>
    <dgm:cxn modelId="{628BAEC7-C262-4973-A14F-335FFAB9BAC2}" srcId="{7B702268-8B59-4473-9D66-2583E47E107E}" destId="{76D70C25-8879-4959-B032-D6698DF30CBC}" srcOrd="8" destOrd="0" parTransId="{7814786B-A936-4489-8528-15897BD09F82}" sibTransId="{6B228B5C-FB71-412D-8C44-3879451715BA}"/>
    <dgm:cxn modelId="{F18D75E6-7BEF-4011-A641-F7B4614D712B}" type="presOf" srcId="{4C611EB2-4D82-4A19-95B1-6AF1AEFC80F4}" destId="{FD9D6CCE-5D07-4A40-9D87-D5B8243F7360}" srcOrd="0" destOrd="0" presId="urn:microsoft.com/office/officeart/2005/8/layout/vList2"/>
    <dgm:cxn modelId="{E45ACCE7-363F-48D1-90CA-926175590148}" type="presOf" srcId="{A439DA3C-8BF3-4F30-BB4B-817F800BBC3F}" destId="{F5D60705-5E50-4A78-8C40-7D15740BAD82}" srcOrd="0" destOrd="0" presId="urn:microsoft.com/office/officeart/2005/8/layout/vList2"/>
    <dgm:cxn modelId="{2FD6E4EA-44B2-4DD7-BB14-27FE078CFDA0}" type="presOf" srcId="{50AB1CB0-09B3-4146-81B6-D59D3FA91083}" destId="{42B6E884-6068-4E6C-9CA2-9DA5558067F1}" srcOrd="0" destOrd="0" presId="urn:microsoft.com/office/officeart/2005/8/layout/vList2"/>
    <dgm:cxn modelId="{7BCB9BEE-A720-4EA4-BDC4-E023BA81A1E3}" type="presOf" srcId="{9A9E1CCF-90FA-460A-B9C8-FD4236ED19A5}" destId="{F3D969EE-1911-4E1A-AE07-5D1AF4F45A15}" srcOrd="0" destOrd="0" presId="urn:microsoft.com/office/officeart/2005/8/layout/vList2"/>
    <dgm:cxn modelId="{A1014FEF-1484-4BA3-8B39-F4D40543C7DB}" srcId="{7B702268-8B59-4473-9D66-2583E47E107E}" destId="{DAED31C4-B4A3-431B-9909-21E8480C2F0D}" srcOrd="9" destOrd="0" parTransId="{3F4F553B-F37E-47E8-AEE3-4667353F8F57}" sibTransId="{FFF1D996-7935-4D74-9CA1-CECB19E37007}"/>
    <dgm:cxn modelId="{87D96155-A4FA-4B94-B52F-9BAB1DAFE49C}" type="presParOf" srcId="{2A60C555-FA11-45FC-AE86-424542579E93}" destId="{76D6B89A-218C-4EB0-BCF1-94981F6BB4B8}" srcOrd="0" destOrd="0" presId="urn:microsoft.com/office/officeart/2005/8/layout/vList2"/>
    <dgm:cxn modelId="{5B379E18-2F7F-4270-BAC5-3624571A8332}" type="presParOf" srcId="{2A60C555-FA11-45FC-AE86-424542579E93}" destId="{F5C4286D-32E2-4803-8D41-082F00AB5555}" srcOrd="1" destOrd="0" presId="urn:microsoft.com/office/officeart/2005/8/layout/vList2"/>
    <dgm:cxn modelId="{8CDE0B3A-C4D6-47C3-AC21-587742AC2F63}" type="presParOf" srcId="{2A60C555-FA11-45FC-AE86-424542579E93}" destId="{F8785EAD-8774-43A9-B220-00B8495EABF5}" srcOrd="2" destOrd="0" presId="urn:microsoft.com/office/officeart/2005/8/layout/vList2"/>
    <dgm:cxn modelId="{6736FAF1-F396-4686-A931-E49208EC46DA}" type="presParOf" srcId="{2A60C555-FA11-45FC-AE86-424542579E93}" destId="{EF724852-DE47-4F21-877D-61BB1943A48F}" srcOrd="3" destOrd="0" presId="urn:microsoft.com/office/officeart/2005/8/layout/vList2"/>
    <dgm:cxn modelId="{124FCA72-84EE-4CA5-88F0-021244743E2F}" type="presParOf" srcId="{2A60C555-FA11-45FC-AE86-424542579E93}" destId="{FD9D6CCE-5D07-4A40-9D87-D5B8243F7360}" srcOrd="4" destOrd="0" presId="urn:microsoft.com/office/officeart/2005/8/layout/vList2"/>
    <dgm:cxn modelId="{6D9E5E32-92B7-4656-AB8A-C967D0B3420E}" type="presParOf" srcId="{2A60C555-FA11-45FC-AE86-424542579E93}" destId="{6BFB61A9-A1F1-4D2A-B537-BFCF06E9DCD4}" srcOrd="5" destOrd="0" presId="urn:microsoft.com/office/officeart/2005/8/layout/vList2"/>
    <dgm:cxn modelId="{03E7442E-1A55-4CF7-A9DC-64B940FF67F5}" type="presParOf" srcId="{2A60C555-FA11-45FC-AE86-424542579E93}" destId="{7955C68D-455F-4571-8E27-81BF799174B2}" srcOrd="6" destOrd="0" presId="urn:microsoft.com/office/officeart/2005/8/layout/vList2"/>
    <dgm:cxn modelId="{6201FA8D-E69D-42F8-ADC9-EC09CFECBF87}" type="presParOf" srcId="{2A60C555-FA11-45FC-AE86-424542579E93}" destId="{CD66461A-9444-4EB1-81A1-53FD26BEFCB0}" srcOrd="7" destOrd="0" presId="urn:microsoft.com/office/officeart/2005/8/layout/vList2"/>
    <dgm:cxn modelId="{E67A52ED-0348-4284-BBF3-6E6D57E229EC}" type="presParOf" srcId="{2A60C555-FA11-45FC-AE86-424542579E93}" destId="{0DAA65F0-4108-4253-A86E-6C84717A608B}" srcOrd="8" destOrd="0" presId="urn:microsoft.com/office/officeart/2005/8/layout/vList2"/>
    <dgm:cxn modelId="{376F9DFE-55C8-4770-B8EF-6E989F99BA13}" type="presParOf" srcId="{2A60C555-FA11-45FC-AE86-424542579E93}" destId="{CADA3490-4772-45A5-9391-EE17D61543CA}" srcOrd="9" destOrd="0" presId="urn:microsoft.com/office/officeart/2005/8/layout/vList2"/>
    <dgm:cxn modelId="{92F0275A-BBE2-47F0-A28E-48C22643788D}" type="presParOf" srcId="{2A60C555-FA11-45FC-AE86-424542579E93}" destId="{F5D60705-5E50-4A78-8C40-7D15740BAD82}" srcOrd="10" destOrd="0" presId="urn:microsoft.com/office/officeart/2005/8/layout/vList2"/>
    <dgm:cxn modelId="{1E244D56-BFB6-4168-8406-D18339779282}" type="presParOf" srcId="{2A60C555-FA11-45FC-AE86-424542579E93}" destId="{880F0B03-8475-4C35-81E5-E13984224C9E}" srcOrd="11" destOrd="0" presId="urn:microsoft.com/office/officeart/2005/8/layout/vList2"/>
    <dgm:cxn modelId="{CEE8F51E-AD19-4E0B-AF10-52789CCFE53A}" type="presParOf" srcId="{2A60C555-FA11-45FC-AE86-424542579E93}" destId="{6B0301EE-45A1-467C-8553-7FEA5F393A85}" srcOrd="12" destOrd="0" presId="urn:microsoft.com/office/officeart/2005/8/layout/vList2"/>
    <dgm:cxn modelId="{FCFED825-1B3B-488C-A503-03DAC0FA0CF2}" type="presParOf" srcId="{2A60C555-FA11-45FC-AE86-424542579E93}" destId="{F7D039C7-AEF1-4A32-8CE8-DB2EB6D18E5F}" srcOrd="13" destOrd="0" presId="urn:microsoft.com/office/officeart/2005/8/layout/vList2"/>
    <dgm:cxn modelId="{9B10FA9B-FBEB-40B2-8BC4-DA2329E0C908}" type="presParOf" srcId="{2A60C555-FA11-45FC-AE86-424542579E93}" destId="{F3D969EE-1911-4E1A-AE07-5D1AF4F45A15}" srcOrd="14" destOrd="0" presId="urn:microsoft.com/office/officeart/2005/8/layout/vList2"/>
    <dgm:cxn modelId="{A9E4C2AC-5E01-4C95-A9F4-03ED853FB056}" type="presParOf" srcId="{2A60C555-FA11-45FC-AE86-424542579E93}" destId="{C1A54113-5073-486B-84B3-8CAF6B07E3F7}" srcOrd="15" destOrd="0" presId="urn:microsoft.com/office/officeart/2005/8/layout/vList2"/>
    <dgm:cxn modelId="{1B0570B2-AA90-4707-9E31-DF5A10A19D04}" type="presParOf" srcId="{2A60C555-FA11-45FC-AE86-424542579E93}" destId="{35A43E5E-DB38-4567-8847-60B324DBAF7D}" srcOrd="16" destOrd="0" presId="urn:microsoft.com/office/officeart/2005/8/layout/vList2"/>
    <dgm:cxn modelId="{DB8FED52-466C-4ED3-B47D-EFA49757FF3F}" type="presParOf" srcId="{2A60C555-FA11-45FC-AE86-424542579E93}" destId="{9EF7E649-4485-4BE2-B82F-DD45B5773B5D}" srcOrd="17" destOrd="0" presId="urn:microsoft.com/office/officeart/2005/8/layout/vList2"/>
    <dgm:cxn modelId="{F5DE5B82-5BDD-470D-9713-A0504CBCF1FF}" type="presParOf" srcId="{2A60C555-FA11-45FC-AE86-424542579E93}" destId="{77A54AEF-C124-4FED-B240-8005DD3CE4D8}" srcOrd="18" destOrd="0" presId="urn:microsoft.com/office/officeart/2005/8/layout/vList2"/>
    <dgm:cxn modelId="{56EEF2FA-8D40-49A8-882B-A6D40321404D}" type="presParOf" srcId="{2A60C555-FA11-45FC-AE86-424542579E93}" destId="{6486A912-1561-4702-8285-51EB90821684}" srcOrd="19" destOrd="0" presId="urn:microsoft.com/office/officeart/2005/8/layout/vList2"/>
    <dgm:cxn modelId="{FB2A80B4-AEDB-48C4-8A34-812211B5C367}" type="presParOf" srcId="{2A60C555-FA11-45FC-AE86-424542579E93}" destId="{42B6E884-6068-4E6C-9CA2-9DA5558067F1}" srcOrd="2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4ABBD9B-219A-496A-9632-027132A75B6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GB"/>
        </a:p>
      </dgm:t>
    </dgm:pt>
    <dgm:pt modelId="{4D34D794-DD95-4884-83AA-8CC28BBA274D}">
      <dgm:prSet/>
      <dgm:spPr>
        <a:solidFill>
          <a:srgbClr val="FF0000"/>
        </a:solidFill>
      </dgm:spPr>
      <dgm:t>
        <a:bodyPr/>
        <a:lstStyle/>
        <a:p>
          <a:pPr algn="ctr" rtl="0"/>
          <a:r>
            <a:rPr lang="en-GB" b="1" dirty="0"/>
            <a:t>Featured</a:t>
          </a:r>
          <a:r>
            <a:rPr lang="en-GB" b="1" baseline="0" dirty="0"/>
            <a:t> aspects of the IFRC Y.E.S. :</a:t>
          </a:r>
          <a:endParaRPr lang="en-GB" b="1" cap="all" baseline="0" dirty="0"/>
        </a:p>
      </dgm:t>
    </dgm:pt>
    <dgm:pt modelId="{125028A9-2487-4532-9BCB-F7D906B658DD}" type="parTrans" cxnId="{F0B8809E-BFCB-4B94-A38D-349577256B47}">
      <dgm:prSet/>
      <dgm:spPr/>
      <dgm:t>
        <a:bodyPr/>
        <a:lstStyle/>
        <a:p>
          <a:endParaRPr lang="en-GB"/>
        </a:p>
      </dgm:t>
    </dgm:pt>
    <dgm:pt modelId="{FDA598BF-2D1C-4CB3-829D-CBCFA6EB0AF8}" type="sibTrans" cxnId="{F0B8809E-BFCB-4B94-A38D-349577256B47}">
      <dgm:prSet/>
      <dgm:spPr/>
      <dgm:t>
        <a:bodyPr/>
        <a:lstStyle/>
        <a:p>
          <a:endParaRPr lang="en-GB"/>
        </a:p>
      </dgm:t>
    </dgm:pt>
    <dgm:pt modelId="{244A78A5-B5E0-438D-A800-3827517C77B5}" type="pres">
      <dgm:prSet presAssocID="{34ABBD9B-219A-496A-9632-027132A75B66}" presName="linear" presStyleCnt="0">
        <dgm:presLayoutVars>
          <dgm:animLvl val="lvl"/>
          <dgm:resizeHandles val="exact"/>
        </dgm:presLayoutVars>
      </dgm:prSet>
      <dgm:spPr/>
    </dgm:pt>
    <dgm:pt modelId="{02BA758F-E5D5-46E3-BB6F-164BBDAD4A97}" type="pres">
      <dgm:prSet presAssocID="{4D34D794-DD95-4884-83AA-8CC28BBA274D}" presName="parentText" presStyleLbl="node1" presStyleIdx="0" presStyleCnt="1" custLinFactNeighborX="-248" custLinFactNeighborY="-3174">
        <dgm:presLayoutVars>
          <dgm:chMax val="0"/>
          <dgm:bulletEnabled val="1"/>
        </dgm:presLayoutVars>
      </dgm:prSet>
      <dgm:spPr/>
    </dgm:pt>
  </dgm:ptLst>
  <dgm:cxnLst>
    <dgm:cxn modelId="{29FA5081-028E-45CE-B832-3B65153BA18B}" type="presOf" srcId="{34ABBD9B-219A-496A-9632-027132A75B66}" destId="{244A78A5-B5E0-438D-A800-3827517C77B5}" srcOrd="0" destOrd="0" presId="urn:microsoft.com/office/officeart/2005/8/layout/vList2"/>
    <dgm:cxn modelId="{F0B8809E-BFCB-4B94-A38D-349577256B47}" srcId="{34ABBD9B-219A-496A-9632-027132A75B66}" destId="{4D34D794-DD95-4884-83AA-8CC28BBA274D}" srcOrd="0" destOrd="0" parTransId="{125028A9-2487-4532-9BCB-F7D906B658DD}" sibTransId="{FDA598BF-2D1C-4CB3-829D-CBCFA6EB0AF8}"/>
    <dgm:cxn modelId="{5141F8EE-E9F5-4007-AB04-8695B0557A1D}" type="presOf" srcId="{4D34D794-DD95-4884-83AA-8CC28BBA274D}" destId="{02BA758F-E5D5-46E3-BB6F-164BBDAD4A97}" srcOrd="0" destOrd="0" presId="urn:microsoft.com/office/officeart/2005/8/layout/vList2"/>
    <dgm:cxn modelId="{D9D1C47B-704E-431D-99A1-A16ECF9042B2}" type="presParOf" srcId="{244A78A5-B5E0-438D-A800-3827517C77B5}" destId="{02BA758F-E5D5-46E3-BB6F-164BBDAD4A9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6.xml><?xml version="1.0" encoding="utf-8"?>
<dgm:dataModel xmlns:dgm="http://schemas.openxmlformats.org/drawingml/2006/diagram" xmlns:a="http://schemas.openxmlformats.org/drawingml/2006/main">
  <dgm:ptLst>
    <dgm:pt modelId="{7B702268-8B59-4473-9D66-2583E47E107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B5EB589B-CE4D-410E-A512-2B277F4E11D5}">
      <dgm:prSet/>
      <dgm:spPr/>
      <dgm:t>
        <a:bodyPr/>
        <a:lstStyle/>
        <a:p>
          <a:r>
            <a:rPr lang="en-GB" b="1" dirty="0"/>
            <a:t>Unifying global strategic framework </a:t>
          </a:r>
          <a:r>
            <a:rPr lang="en-GB" dirty="0"/>
            <a:t>for youth engagement built on previous experiences and extensive consultation with youth and National Society leadership.</a:t>
          </a:r>
        </a:p>
      </dgm:t>
    </dgm:pt>
    <dgm:pt modelId="{B7D79033-4C3B-4585-A3E0-435C07C03FF8}" type="parTrans" cxnId="{9E04E60A-4A2E-419C-BB7D-BBB2AE8597F3}">
      <dgm:prSet/>
      <dgm:spPr/>
      <dgm:t>
        <a:bodyPr/>
        <a:lstStyle/>
        <a:p>
          <a:endParaRPr lang="en-GB"/>
        </a:p>
      </dgm:t>
    </dgm:pt>
    <dgm:pt modelId="{16EC4B1D-7819-46FA-955F-6F88F29735C2}" type="sibTrans" cxnId="{9E04E60A-4A2E-419C-BB7D-BBB2AE8597F3}">
      <dgm:prSet/>
      <dgm:spPr/>
      <dgm:t>
        <a:bodyPr/>
        <a:lstStyle/>
        <a:p>
          <a:endParaRPr lang="en-GB"/>
        </a:p>
      </dgm:t>
    </dgm:pt>
    <dgm:pt modelId="{CF231508-5E4E-41C7-83C6-A29037DD2024}">
      <dgm:prSet/>
      <dgm:spPr/>
      <dgm:t>
        <a:bodyPr/>
        <a:lstStyle/>
        <a:p>
          <a:r>
            <a:rPr lang="en-GB"/>
            <a:t>Underscoring </a:t>
          </a:r>
          <a:r>
            <a:rPr lang="en-GB" b="1"/>
            <a:t>3 distinct age groups</a:t>
          </a:r>
          <a:r>
            <a:rPr lang="en-GB"/>
            <a:t> of youth – children, adolescents, young adults.</a:t>
          </a:r>
          <a:endParaRPr lang="en-GB" dirty="0"/>
        </a:p>
      </dgm:t>
    </dgm:pt>
    <dgm:pt modelId="{FD21109A-4736-46A4-AC9F-C0B39DDC2BB6}" type="parTrans" cxnId="{C762ECE1-7AA3-4969-879F-022F690D4875}">
      <dgm:prSet/>
      <dgm:spPr/>
      <dgm:t>
        <a:bodyPr/>
        <a:lstStyle/>
        <a:p>
          <a:endParaRPr lang="en-GB"/>
        </a:p>
      </dgm:t>
    </dgm:pt>
    <dgm:pt modelId="{60896611-48CE-4EEB-816B-4E7E4AC8129A}" type="sibTrans" cxnId="{C762ECE1-7AA3-4969-879F-022F690D4875}">
      <dgm:prSet/>
      <dgm:spPr/>
      <dgm:t>
        <a:bodyPr/>
        <a:lstStyle/>
        <a:p>
          <a:endParaRPr lang="en-GB"/>
        </a:p>
      </dgm:t>
    </dgm:pt>
    <dgm:pt modelId="{7433EE66-DE28-4C3D-A569-B3784B4DF09B}">
      <dgm:prSet/>
      <dgm:spPr/>
      <dgm:t>
        <a:bodyPr/>
        <a:lstStyle/>
        <a:p>
          <a:r>
            <a:rPr lang="en-GB"/>
            <a:t>Emphasising engagement of </a:t>
          </a:r>
          <a:r>
            <a:rPr lang="en-GB" b="1"/>
            <a:t>marginalised groups.</a:t>
          </a:r>
          <a:endParaRPr lang="en-GB" b="1" dirty="0"/>
        </a:p>
      </dgm:t>
    </dgm:pt>
    <dgm:pt modelId="{6B6BAC9F-CDC9-4CB2-8215-09B8E46F3359}" type="parTrans" cxnId="{12CB4F3A-890A-412F-BDE6-D7E06F0A84F6}">
      <dgm:prSet/>
      <dgm:spPr/>
      <dgm:t>
        <a:bodyPr/>
        <a:lstStyle/>
        <a:p>
          <a:endParaRPr lang="en-GB"/>
        </a:p>
      </dgm:t>
    </dgm:pt>
    <dgm:pt modelId="{A5CD1F64-E949-4E9E-B466-8D1298BD8F58}" type="sibTrans" cxnId="{12CB4F3A-890A-412F-BDE6-D7E06F0A84F6}">
      <dgm:prSet/>
      <dgm:spPr/>
      <dgm:t>
        <a:bodyPr/>
        <a:lstStyle/>
        <a:p>
          <a:endParaRPr lang="en-GB"/>
        </a:p>
      </dgm:t>
    </dgm:pt>
    <dgm:pt modelId="{67FF558D-C35A-499C-A832-445791079F74}">
      <dgm:prSet/>
      <dgm:spPr/>
      <dgm:t>
        <a:bodyPr/>
        <a:lstStyle/>
        <a:p>
          <a:r>
            <a:rPr lang="en-GB"/>
            <a:t>Elevating engagement of </a:t>
          </a:r>
          <a:r>
            <a:rPr lang="en-GB" b="1"/>
            <a:t>young beneficiaries.</a:t>
          </a:r>
          <a:endParaRPr lang="en-GB" dirty="0"/>
        </a:p>
      </dgm:t>
    </dgm:pt>
    <dgm:pt modelId="{76989AB6-8E02-44FB-91A5-00569AE56777}" type="parTrans" cxnId="{835C4201-22D0-48A9-8F00-B073543B77D1}">
      <dgm:prSet/>
      <dgm:spPr/>
      <dgm:t>
        <a:bodyPr/>
        <a:lstStyle/>
        <a:p>
          <a:endParaRPr lang="en-GB"/>
        </a:p>
      </dgm:t>
    </dgm:pt>
    <dgm:pt modelId="{E3435AEA-1B4B-402C-B580-BE72C5691DC5}" type="sibTrans" cxnId="{835C4201-22D0-48A9-8F00-B073543B77D1}">
      <dgm:prSet/>
      <dgm:spPr/>
      <dgm:t>
        <a:bodyPr/>
        <a:lstStyle/>
        <a:p>
          <a:endParaRPr lang="en-GB"/>
        </a:p>
      </dgm:t>
    </dgm:pt>
    <dgm:pt modelId="{D89D5508-4B00-4759-A835-2BD488147AED}">
      <dgm:prSet/>
      <dgm:spPr/>
      <dgm:t>
        <a:bodyPr/>
        <a:lstStyle/>
        <a:p>
          <a:r>
            <a:rPr lang="en-GB" b="1"/>
            <a:t>Visionary</a:t>
          </a:r>
          <a:r>
            <a:rPr lang="en-GB"/>
            <a:t>, yet</a:t>
          </a:r>
          <a:r>
            <a:rPr lang="en-GB" b="1"/>
            <a:t> reflecting the realities and previous experiences </a:t>
          </a:r>
          <a:r>
            <a:rPr lang="en-GB"/>
            <a:t>of National Societies.</a:t>
          </a:r>
          <a:endParaRPr lang="en-GB" dirty="0"/>
        </a:p>
      </dgm:t>
    </dgm:pt>
    <dgm:pt modelId="{11963E04-6F34-413D-8058-8550B3E1D2BC}" type="parTrans" cxnId="{2AC9F1D1-9A4C-47F9-A88B-9F8E44B9CAA7}">
      <dgm:prSet/>
      <dgm:spPr/>
      <dgm:t>
        <a:bodyPr/>
        <a:lstStyle/>
        <a:p>
          <a:endParaRPr lang="en-GB"/>
        </a:p>
      </dgm:t>
    </dgm:pt>
    <dgm:pt modelId="{43D0A900-6A29-42D6-83C4-E63351A46AEB}" type="sibTrans" cxnId="{2AC9F1D1-9A4C-47F9-A88B-9F8E44B9CAA7}">
      <dgm:prSet/>
      <dgm:spPr/>
      <dgm:t>
        <a:bodyPr/>
        <a:lstStyle/>
        <a:p>
          <a:endParaRPr lang="en-GB"/>
        </a:p>
      </dgm:t>
    </dgm:pt>
    <dgm:pt modelId="{31231C56-CB6A-4BA3-B7F5-656F89AA85E0}">
      <dgm:prSet/>
      <dgm:spPr/>
      <dgm:t>
        <a:bodyPr/>
        <a:lstStyle/>
        <a:p>
          <a:r>
            <a:rPr lang="en-GB" b="1"/>
            <a:t>Cross cutting</a:t>
          </a:r>
          <a:r>
            <a:rPr lang="en-GB"/>
            <a:t> and featuring </a:t>
          </a:r>
          <a:r>
            <a:rPr lang="en-GB" b="1"/>
            <a:t>the value-add </a:t>
          </a:r>
          <a:r>
            <a:rPr lang="en-GB"/>
            <a:t>that youth bring to service delivery;</a:t>
          </a:r>
          <a:endParaRPr lang="en-GB" dirty="0"/>
        </a:p>
      </dgm:t>
    </dgm:pt>
    <dgm:pt modelId="{A4A275FE-AFD1-4CE8-A53E-07288ED8B539}" type="parTrans" cxnId="{1B7A858B-03D3-4AF5-9F06-949951212959}">
      <dgm:prSet/>
      <dgm:spPr/>
      <dgm:t>
        <a:bodyPr/>
        <a:lstStyle/>
        <a:p>
          <a:endParaRPr lang="en-GB"/>
        </a:p>
      </dgm:t>
    </dgm:pt>
    <dgm:pt modelId="{C01D0B4E-2BCE-4ED1-B883-4B12A22BAE5A}" type="sibTrans" cxnId="{1B7A858B-03D3-4AF5-9F06-949951212959}">
      <dgm:prSet/>
      <dgm:spPr/>
      <dgm:t>
        <a:bodyPr/>
        <a:lstStyle/>
        <a:p>
          <a:endParaRPr lang="en-GB"/>
        </a:p>
      </dgm:t>
    </dgm:pt>
    <dgm:pt modelId="{9878CA74-E9AA-40D0-AB0D-6BDC5EC0DDAC}">
      <dgm:prSet/>
      <dgm:spPr/>
      <dgm:t>
        <a:bodyPr/>
        <a:lstStyle/>
        <a:p>
          <a:r>
            <a:rPr lang="en-GB"/>
            <a:t>Reinforces an </a:t>
          </a:r>
          <a:r>
            <a:rPr lang="en-GB" b="1"/>
            <a:t>intergenerational, holistic, and dynamic approach</a:t>
          </a:r>
          <a:r>
            <a:rPr lang="en-GB"/>
            <a:t> to youth engagement. </a:t>
          </a:r>
          <a:endParaRPr lang="en-GB" dirty="0"/>
        </a:p>
      </dgm:t>
    </dgm:pt>
    <dgm:pt modelId="{75D07B72-D25A-430B-8575-7EBBE5546978}" type="parTrans" cxnId="{46D66BAB-4818-432F-9F14-C186A5AAE713}">
      <dgm:prSet/>
      <dgm:spPr/>
      <dgm:t>
        <a:bodyPr/>
        <a:lstStyle/>
        <a:p>
          <a:endParaRPr lang="en-GB"/>
        </a:p>
      </dgm:t>
    </dgm:pt>
    <dgm:pt modelId="{499E5E88-9164-4821-8304-E140C659CD04}" type="sibTrans" cxnId="{46D66BAB-4818-432F-9F14-C186A5AAE713}">
      <dgm:prSet/>
      <dgm:spPr/>
      <dgm:t>
        <a:bodyPr/>
        <a:lstStyle/>
        <a:p>
          <a:endParaRPr lang="en-GB"/>
        </a:p>
      </dgm:t>
    </dgm:pt>
    <dgm:pt modelId="{CD1B981F-07DD-475C-9012-87724DBEAF8E}">
      <dgm:prSet/>
      <dgm:spPr/>
      <dgm:t>
        <a:bodyPr/>
        <a:lstStyle/>
        <a:p>
          <a:r>
            <a:rPr lang="en-GB"/>
            <a:t>Contributes to strong engagement of </a:t>
          </a:r>
          <a:r>
            <a:rPr lang="en-GB" b="1"/>
            <a:t>youth in leading the IFRC position in the post-2015 </a:t>
          </a:r>
          <a:r>
            <a:rPr lang="en-GB"/>
            <a:t>development agenda.</a:t>
          </a:r>
          <a:endParaRPr lang="en-GB" dirty="0"/>
        </a:p>
      </dgm:t>
    </dgm:pt>
    <dgm:pt modelId="{3CFBDE2E-EFE5-4940-91AC-79DB995C9DBF}" type="parTrans" cxnId="{3DBC67D4-1A1E-414A-A74C-820CF0BEF2ED}">
      <dgm:prSet/>
      <dgm:spPr/>
      <dgm:t>
        <a:bodyPr/>
        <a:lstStyle/>
        <a:p>
          <a:endParaRPr lang="en-GB"/>
        </a:p>
      </dgm:t>
    </dgm:pt>
    <dgm:pt modelId="{9C8AC6ED-EB6E-475D-AE88-6D2DBC638A89}" type="sibTrans" cxnId="{3DBC67D4-1A1E-414A-A74C-820CF0BEF2ED}">
      <dgm:prSet/>
      <dgm:spPr/>
      <dgm:t>
        <a:bodyPr/>
        <a:lstStyle/>
        <a:p>
          <a:endParaRPr lang="en-GB"/>
        </a:p>
      </dgm:t>
    </dgm:pt>
    <dgm:pt modelId="{2A60C555-FA11-45FC-AE86-424542579E93}" type="pres">
      <dgm:prSet presAssocID="{7B702268-8B59-4473-9D66-2583E47E107E}" presName="linear" presStyleCnt="0">
        <dgm:presLayoutVars>
          <dgm:animLvl val="lvl"/>
          <dgm:resizeHandles val="exact"/>
        </dgm:presLayoutVars>
      </dgm:prSet>
      <dgm:spPr/>
    </dgm:pt>
    <dgm:pt modelId="{84153CBE-A861-4558-825D-6589AE4E6859}" type="pres">
      <dgm:prSet presAssocID="{B5EB589B-CE4D-410E-A512-2B277F4E11D5}" presName="parentText" presStyleLbl="node1" presStyleIdx="0" presStyleCnt="8">
        <dgm:presLayoutVars>
          <dgm:chMax val="0"/>
          <dgm:bulletEnabled val="1"/>
        </dgm:presLayoutVars>
      </dgm:prSet>
      <dgm:spPr/>
    </dgm:pt>
    <dgm:pt modelId="{A942DEB7-B7C3-4834-A61A-82DFE0B5BAA3}" type="pres">
      <dgm:prSet presAssocID="{16EC4B1D-7819-46FA-955F-6F88F29735C2}" presName="spacer" presStyleCnt="0"/>
      <dgm:spPr/>
    </dgm:pt>
    <dgm:pt modelId="{99F40FB2-237C-4D4C-AED8-D73A0C43FA94}" type="pres">
      <dgm:prSet presAssocID="{CF231508-5E4E-41C7-83C6-A29037DD2024}" presName="parentText" presStyleLbl="node1" presStyleIdx="1" presStyleCnt="8">
        <dgm:presLayoutVars>
          <dgm:chMax val="0"/>
          <dgm:bulletEnabled val="1"/>
        </dgm:presLayoutVars>
      </dgm:prSet>
      <dgm:spPr/>
    </dgm:pt>
    <dgm:pt modelId="{A484489D-D25F-42D9-9746-A7F48D423CA2}" type="pres">
      <dgm:prSet presAssocID="{60896611-48CE-4EEB-816B-4E7E4AC8129A}" presName="spacer" presStyleCnt="0"/>
      <dgm:spPr/>
    </dgm:pt>
    <dgm:pt modelId="{F8FFE3E0-315D-4294-A805-842205DEA7C8}" type="pres">
      <dgm:prSet presAssocID="{7433EE66-DE28-4C3D-A569-B3784B4DF09B}" presName="parentText" presStyleLbl="node1" presStyleIdx="2" presStyleCnt="8">
        <dgm:presLayoutVars>
          <dgm:chMax val="0"/>
          <dgm:bulletEnabled val="1"/>
        </dgm:presLayoutVars>
      </dgm:prSet>
      <dgm:spPr/>
    </dgm:pt>
    <dgm:pt modelId="{47E08A0D-E14E-4EEC-A65F-BFCFCADE1800}" type="pres">
      <dgm:prSet presAssocID="{A5CD1F64-E949-4E9E-B466-8D1298BD8F58}" presName="spacer" presStyleCnt="0"/>
      <dgm:spPr/>
    </dgm:pt>
    <dgm:pt modelId="{152FE0B3-C7C0-4AFD-A256-2CC4BF374475}" type="pres">
      <dgm:prSet presAssocID="{67FF558D-C35A-499C-A832-445791079F74}" presName="parentText" presStyleLbl="node1" presStyleIdx="3" presStyleCnt="8">
        <dgm:presLayoutVars>
          <dgm:chMax val="0"/>
          <dgm:bulletEnabled val="1"/>
        </dgm:presLayoutVars>
      </dgm:prSet>
      <dgm:spPr/>
    </dgm:pt>
    <dgm:pt modelId="{AA4FE7EA-4B44-4F6D-AF9D-6FF0B6C3FFE7}" type="pres">
      <dgm:prSet presAssocID="{E3435AEA-1B4B-402C-B580-BE72C5691DC5}" presName="spacer" presStyleCnt="0"/>
      <dgm:spPr/>
    </dgm:pt>
    <dgm:pt modelId="{CAEF13AE-AD35-4F92-B198-8E74AC4598DD}" type="pres">
      <dgm:prSet presAssocID="{D89D5508-4B00-4759-A835-2BD488147AED}" presName="parentText" presStyleLbl="node1" presStyleIdx="4" presStyleCnt="8">
        <dgm:presLayoutVars>
          <dgm:chMax val="0"/>
          <dgm:bulletEnabled val="1"/>
        </dgm:presLayoutVars>
      </dgm:prSet>
      <dgm:spPr/>
    </dgm:pt>
    <dgm:pt modelId="{9B40C0B2-400D-465B-802D-D5E7E9B33C0E}" type="pres">
      <dgm:prSet presAssocID="{43D0A900-6A29-42D6-83C4-E63351A46AEB}" presName="spacer" presStyleCnt="0"/>
      <dgm:spPr/>
    </dgm:pt>
    <dgm:pt modelId="{2984DE35-C208-43B9-841D-B6A6B0E45549}" type="pres">
      <dgm:prSet presAssocID="{31231C56-CB6A-4BA3-B7F5-656F89AA85E0}" presName="parentText" presStyleLbl="node1" presStyleIdx="5" presStyleCnt="8">
        <dgm:presLayoutVars>
          <dgm:chMax val="0"/>
          <dgm:bulletEnabled val="1"/>
        </dgm:presLayoutVars>
      </dgm:prSet>
      <dgm:spPr/>
    </dgm:pt>
    <dgm:pt modelId="{7C115C69-472D-4C25-99A6-0DB3BD4AE2C6}" type="pres">
      <dgm:prSet presAssocID="{C01D0B4E-2BCE-4ED1-B883-4B12A22BAE5A}" presName="spacer" presStyleCnt="0"/>
      <dgm:spPr/>
    </dgm:pt>
    <dgm:pt modelId="{FA7B83ED-8EC9-44F3-A62C-1E6450FB774B}" type="pres">
      <dgm:prSet presAssocID="{9878CA74-E9AA-40D0-AB0D-6BDC5EC0DDAC}" presName="parentText" presStyleLbl="node1" presStyleIdx="6" presStyleCnt="8">
        <dgm:presLayoutVars>
          <dgm:chMax val="0"/>
          <dgm:bulletEnabled val="1"/>
        </dgm:presLayoutVars>
      </dgm:prSet>
      <dgm:spPr/>
    </dgm:pt>
    <dgm:pt modelId="{CCD4A643-57D9-497B-B205-A2171419B72A}" type="pres">
      <dgm:prSet presAssocID="{499E5E88-9164-4821-8304-E140C659CD04}" presName="spacer" presStyleCnt="0"/>
      <dgm:spPr/>
    </dgm:pt>
    <dgm:pt modelId="{AA7D0A16-9EAA-4AA4-8D58-BB5043B4C0D7}" type="pres">
      <dgm:prSet presAssocID="{CD1B981F-07DD-475C-9012-87724DBEAF8E}" presName="parentText" presStyleLbl="node1" presStyleIdx="7" presStyleCnt="8">
        <dgm:presLayoutVars>
          <dgm:chMax val="0"/>
          <dgm:bulletEnabled val="1"/>
        </dgm:presLayoutVars>
      </dgm:prSet>
      <dgm:spPr/>
    </dgm:pt>
  </dgm:ptLst>
  <dgm:cxnLst>
    <dgm:cxn modelId="{835C4201-22D0-48A9-8F00-B073543B77D1}" srcId="{7B702268-8B59-4473-9D66-2583E47E107E}" destId="{67FF558D-C35A-499C-A832-445791079F74}" srcOrd="3" destOrd="0" parTransId="{76989AB6-8E02-44FB-91A5-00569AE56777}" sibTransId="{E3435AEA-1B4B-402C-B580-BE72C5691DC5}"/>
    <dgm:cxn modelId="{9E04E60A-4A2E-419C-BB7D-BBB2AE8597F3}" srcId="{7B702268-8B59-4473-9D66-2583E47E107E}" destId="{B5EB589B-CE4D-410E-A512-2B277F4E11D5}" srcOrd="0" destOrd="0" parTransId="{B7D79033-4C3B-4585-A3E0-435C07C03FF8}" sibTransId="{16EC4B1D-7819-46FA-955F-6F88F29735C2}"/>
    <dgm:cxn modelId="{4ED82F0F-CC74-4300-9C55-825AA847851B}" type="presOf" srcId="{7433EE66-DE28-4C3D-A569-B3784B4DF09B}" destId="{F8FFE3E0-315D-4294-A805-842205DEA7C8}" srcOrd="0" destOrd="0" presId="urn:microsoft.com/office/officeart/2005/8/layout/vList2"/>
    <dgm:cxn modelId="{4B9AFD1F-7239-4EDF-B7A7-06BA0C0AF932}" type="presOf" srcId="{67FF558D-C35A-499C-A832-445791079F74}" destId="{152FE0B3-C7C0-4AFD-A256-2CC4BF374475}" srcOrd="0" destOrd="0" presId="urn:microsoft.com/office/officeart/2005/8/layout/vList2"/>
    <dgm:cxn modelId="{01146E2A-0C6B-43AB-8FC0-811AD99867BA}" type="presOf" srcId="{D89D5508-4B00-4759-A835-2BD488147AED}" destId="{CAEF13AE-AD35-4F92-B198-8E74AC4598DD}" srcOrd="0" destOrd="0" presId="urn:microsoft.com/office/officeart/2005/8/layout/vList2"/>
    <dgm:cxn modelId="{F8986334-555E-4CB0-8A73-B5D3B27A7D11}" type="presOf" srcId="{31231C56-CB6A-4BA3-B7F5-656F89AA85E0}" destId="{2984DE35-C208-43B9-841D-B6A6B0E45549}" srcOrd="0" destOrd="0" presId="urn:microsoft.com/office/officeart/2005/8/layout/vList2"/>
    <dgm:cxn modelId="{12CB4F3A-890A-412F-BDE6-D7E06F0A84F6}" srcId="{7B702268-8B59-4473-9D66-2583E47E107E}" destId="{7433EE66-DE28-4C3D-A569-B3784B4DF09B}" srcOrd="2" destOrd="0" parTransId="{6B6BAC9F-CDC9-4CB2-8215-09B8E46F3359}" sibTransId="{A5CD1F64-E949-4E9E-B466-8D1298BD8F58}"/>
    <dgm:cxn modelId="{54E2E651-0191-492D-9006-1822AA4D73E9}" type="presOf" srcId="{CD1B981F-07DD-475C-9012-87724DBEAF8E}" destId="{AA7D0A16-9EAA-4AA4-8D58-BB5043B4C0D7}" srcOrd="0" destOrd="0" presId="urn:microsoft.com/office/officeart/2005/8/layout/vList2"/>
    <dgm:cxn modelId="{98D70558-2C22-4C46-94A0-5F8C1D0BD1C9}" type="presOf" srcId="{7B702268-8B59-4473-9D66-2583E47E107E}" destId="{2A60C555-FA11-45FC-AE86-424542579E93}" srcOrd="0" destOrd="0" presId="urn:microsoft.com/office/officeart/2005/8/layout/vList2"/>
    <dgm:cxn modelId="{1B7A858B-03D3-4AF5-9F06-949951212959}" srcId="{7B702268-8B59-4473-9D66-2583E47E107E}" destId="{31231C56-CB6A-4BA3-B7F5-656F89AA85E0}" srcOrd="5" destOrd="0" parTransId="{A4A275FE-AFD1-4CE8-A53E-07288ED8B539}" sibTransId="{C01D0B4E-2BCE-4ED1-B883-4B12A22BAE5A}"/>
    <dgm:cxn modelId="{46D66BAB-4818-432F-9F14-C186A5AAE713}" srcId="{7B702268-8B59-4473-9D66-2583E47E107E}" destId="{9878CA74-E9AA-40D0-AB0D-6BDC5EC0DDAC}" srcOrd="6" destOrd="0" parTransId="{75D07B72-D25A-430B-8575-7EBBE5546978}" sibTransId="{499E5E88-9164-4821-8304-E140C659CD04}"/>
    <dgm:cxn modelId="{2AC9F1D1-9A4C-47F9-A88B-9F8E44B9CAA7}" srcId="{7B702268-8B59-4473-9D66-2583E47E107E}" destId="{D89D5508-4B00-4759-A835-2BD488147AED}" srcOrd="4" destOrd="0" parTransId="{11963E04-6F34-413D-8058-8550B3E1D2BC}" sibTransId="{43D0A900-6A29-42D6-83C4-E63351A46AEB}"/>
    <dgm:cxn modelId="{3DBC67D4-1A1E-414A-A74C-820CF0BEF2ED}" srcId="{7B702268-8B59-4473-9D66-2583E47E107E}" destId="{CD1B981F-07DD-475C-9012-87724DBEAF8E}" srcOrd="7" destOrd="0" parTransId="{3CFBDE2E-EFE5-4940-91AC-79DB995C9DBF}" sibTransId="{9C8AC6ED-EB6E-475D-AE88-6D2DBC638A89}"/>
    <dgm:cxn modelId="{8689E4D7-3F1A-4268-A692-96AAAC823108}" type="presOf" srcId="{CF231508-5E4E-41C7-83C6-A29037DD2024}" destId="{99F40FB2-237C-4D4C-AED8-D73A0C43FA94}" srcOrd="0" destOrd="0" presId="urn:microsoft.com/office/officeart/2005/8/layout/vList2"/>
    <dgm:cxn modelId="{9A45A2DE-F7FF-4938-ADF3-B786EF0C3B56}" type="presOf" srcId="{9878CA74-E9AA-40D0-AB0D-6BDC5EC0DDAC}" destId="{FA7B83ED-8EC9-44F3-A62C-1E6450FB774B}" srcOrd="0" destOrd="0" presId="urn:microsoft.com/office/officeart/2005/8/layout/vList2"/>
    <dgm:cxn modelId="{C762ECE1-7AA3-4969-879F-022F690D4875}" srcId="{7B702268-8B59-4473-9D66-2583E47E107E}" destId="{CF231508-5E4E-41C7-83C6-A29037DD2024}" srcOrd="1" destOrd="0" parTransId="{FD21109A-4736-46A4-AC9F-C0B39DDC2BB6}" sibTransId="{60896611-48CE-4EEB-816B-4E7E4AC8129A}"/>
    <dgm:cxn modelId="{12F4BFF7-CE48-4128-A9B2-85A4B3A8534B}" type="presOf" srcId="{B5EB589B-CE4D-410E-A512-2B277F4E11D5}" destId="{84153CBE-A861-4558-825D-6589AE4E6859}" srcOrd="0" destOrd="0" presId="urn:microsoft.com/office/officeart/2005/8/layout/vList2"/>
    <dgm:cxn modelId="{6F63B0C8-9471-458D-9015-59277007C47D}" type="presParOf" srcId="{2A60C555-FA11-45FC-AE86-424542579E93}" destId="{84153CBE-A861-4558-825D-6589AE4E6859}" srcOrd="0" destOrd="0" presId="urn:microsoft.com/office/officeart/2005/8/layout/vList2"/>
    <dgm:cxn modelId="{D3AEAF8C-0928-4519-8E98-D06FED913761}" type="presParOf" srcId="{2A60C555-FA11-45FC-AE86-424542579E93}" destId="{A942DEB7-B7C3-4834-A61A-82DFE0B5BAA3}" srcOrd="1" destOrd="0" presId="urn:microsoft.com/office/officeart/2005/8/layout/vList2"/>
    <dgm:cxn modelId="{3B7B948E-60D9-45AC-A2B8-6D758EA3B3BB}" type="presParOf" srcId="{2A60C555-FA11-45FC-AE86-424542579E93}" destId="{99F40FB2-237C-4D4C-AED8-D73A0C43FA94}" srcOrd="2" destOrd="0" presId="urn:microsoft.com/office/officeart/2005/8/layout/vList2"/>
    <dgm:cxn modelId="{C8F67500-E62D-4994-B243-EB5A4566B4CC}" type="presParOf" srcId="{2A60C555-FA11-45FC-AE86-424542579E93}" destId="{A484489D-D25F-42D9-9746-A7F48D423CA2}" srcOrd="3" destOrd="0" presId="urn:microsoft.com/office/officeart/2005/8/layout/vList2"/>
    <dgm:cxn modelId="{F4BA1518-144D-4E80-91B8-4ECCB11EA0DF}" type="presParOf" srcId="{2A60C555-FA11-45FC-AE86-424542579E93}" destId="{F8FFE3E0-315D-4294-A805-842205DEA7C8}" srcOrd="4" destOrd="0" presId="urn:microsoft.com/office/officeart/2005/8/layout/vList2"/>
    <dgm:cxn modelId="{8E1FE0B4-569E-423C-986B-8B7675F5A40E}" type="presParOf" srcId="{2A60C555-FA11-45FC-AE86-424542579E93}" destId="{47E08A0D-E14E-4EEC-A65F-BFCFCADE1800}" srcOrd="5" destOrd="0" presId="urn:microsoft.com/office/officeart/2005/8/layout/vList2"/>
    <dgm:cxn modelId="{87EFDC95-261E-42B0-9736-647CACC31976}" type="presParOf" srcId="{2A60C555-FA11-45FC-AE86-424542579E93}" destId="{152FE0B3-C7C0-4AFD-A256-2CC4BF374475}" srcOrd="6" destOrd="0" presId="urn:microsoft.com/office/officeart/2005/8/layout/vList2"/>
    <dgm:cxn modelId="{BB6F647A-095A-43D8-9DD3-B6CB7AD24F94}" type="presParOf" srcId="{2A60C555-FA11-45FC-AE86-424542579E93}" destId="{AA4FE7EA-4B44-4F6D-AF9D-6FF0B6C3FFE7}" srcOrd="7" destOrd="0" presId="urn:microsoft.com/office/officeart/2005/8/layout/vList2"/>
    <dgm:cxn modelId="{74D03A8E-08DC-43BF-89FF-AE8853B4AE5C}" type="presParOf" srcId="{2A60C555-FA11-45FC-AE86-424542579E93}" destId="{CAEF13AE-AD35-4F92-B198-8E74AC4598DD}" srcOrd="8" destOrd="0" presId="urn:microsoft.com/office/officeart/2005/8/layout/vList2"/>
    <dgm:cxn modelId="{F4B39AAA-7860-4E7C-9526-3A8F9322A611}" type="presParOf" srcId="{2A60C555-FA11-45FC-AE86-424542579E93}" destId="{9B40C0B2-400D-465B-802D-D5E7E9B33C0E}" srcOrd="9" destOrd="0" presId="urn:microsoft.com/office/officeart/2005/8/layout/vList2"/>
    <dgm:cxn modelId="{0684DA8A-F167-40A4-B3AC-F8EA81EE56B7}" type="presParOf" srcId="{2A60C555-FA11-45FC-AE86-424542579E93}" destId="{2984DE35-C208-43B9-841D-B6A6B0E45549}" srcOrd="10" destOrd="0" presId="urn:microsoft.com/office/officeart/2005/8/layout/vList2"/>
    <dgm:cxn modelId="{70E6DC57-2F82-487C-AF7F-9BDC08B785E2}" type="presParOf" srcId="{2A60C555-FA11-45FC-AE86-424542579E93}" destId="{7C115C69-472D-4C25-99A6-0DB3BD4AE2C6}" srcOrd="11" destOrd="0" presId="urn:microsoft.com/office/officeart/2005/8/layout/vList2"/>
    <dgm:cxn modelId="{4DFD8C40-B1FD-4FC7-B05F-A0D2D976A73F}" type="presParOf" srcId="{2A60C555-FA11-45FC-AE86-424542579E93}" destId="{FA7B83ED-8EC9-44F3-A62C-1E6450FB774B}" srcOrd="12" destOrd="0" presId="urn:microsoft.com/office/officeart/2005/8/layout/vList2"/>
    <dgm:cxn modelId="{EE43C70D-EDEE-4F0C-9BBC-5E6305C75479}" type="presParOf" srcId="{2A60C555-FA11-45FC-AE86-424542579E93}" destId="{CCD4A643-57D9-497B-B205-A2171419B72A}" srcOrd="13" destOrd="0" presId="urn:microsoft.com/office/officeart/2005/8/layout/vList2"/>
    <dgm:cxn modelId="{FDCB6F34-2CBF-49EF-8C0A-20B784F237D0}" type="presParOf" srcId="{2A60C555-FA11-45FC-AE86-424542579E93}" destId="{AA7D0A16-9EAA-4AA4-8D58-BB5043B4C0D7}" srcOrd="1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4ABBD9B-219A-496A-9632-027132A75B6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GB"/>
        </a:p>
      </dgm:t>
    </dgm:pt>
    <dgm:pt modelId="{4D34D794-DD95-4884-83AA-8CC28BBA274D}">
      <dgm:prSet/>
      <dgm:spPr>
        <a:solidFill>
          <a:srgbClr val="FF0000"/>
        </a:solidFill>
      </dgm:spPr>
      <dgm:t>
        <a:bodyPr/>
        <a:lstStyle/>
        <a:p>
          <a:pPr algn="ctr" rtl="0"/>
          <a:r>
            <a:rPr lang="en-GB" b="1" cap="all" baseline="0" dirty="0"/>
            <a:t>Stay tuned and informed</a:t>
          </a:r>
        </a:p>
      </dgm:t>
    </dgm:pt>
    <dgm:pt modelId="{125028A9-2487-4532-9BCB-F7D906B658DD}" type="parTrans" cxnId="{F0B8809E-BFCB-4B94-A38D-349577256B47}">
      <dgm:prSet/>
      <dgm:spPr/>
      <dgm:t>
        <a:bodyPr/>
        <a:lstStyle/>
        <a:p>
          <a:endParaRPr lang="en-GB"/>
        </a:p>
      </dgm:t>
    </dgm:pt>
    <dgm:pt modelId="{FDA598BF-2D1C-4CB3-829D-CBCFA6EB0AF8}" type="sibTrans" cxnId="{F0B8809E-BFCB-4B94-A38D-349577256B47}">
      <dgm:prSet/>
      <dgm:spPr/>
      <dgm:t>
        <a:bodyPr/>
        <a:lstStyle/>
        <a:p>
          <a:endParaRPr lang="en-GB"/>
        </a:p>
      </dgm:t>
    </dgm:pt>
    <dgm:pt modelId="{244A78A5-B5E0-438D-A800-3827517C77B5}" type="pres">
      <dgm:prSet presAssocID="{34ABBD9B-219A-496A-9632-027132A75B66}" presName="linear" presStyleCnt="0">
        <dgm:presLayoutVars>
          <dgm:animLvl val="lvl"/>
          <dgm:resizeHandles val="exact"/>
        </dgm:presLayoutVars>
      </dgm:prSet>
      <dgm:spPr/>
    </dgm:pt>
    <dgm:pt modelId="{02BA758F-E5D5-46E3-BB6F-164BBDAD4A97}" type="pres">
      <dgm:prSet presAssocID="{4D34D794-DD95-4884-83AA-8CC28BBA274D}" presName="parentText" presStyleLbl="node1" presStyleIdx="0" presStyleCnt="1">
        <dgm:presLayoutVars>
          <dgm:chMax val="0"/>
          <dgm:bulletEnabled val="1"/>
        </dgm:presLayoutVars>
      </dgm:prSet>
      <dgm:spPr/>
    </dgm:pt>
  </dgm:ptLst>
  <dgm:cxnLst>
    <dgm:cxn modelId="{F0B8809E-BFCB-4B94-A38D-349577256B47}" srcId="{34ABBD9B-219A-496A-9632-027132A75B66}" destId="{4D34D794-DD95-4884-83AA-8CC28BBA274D}" srcOrd="0" destOrd="0" parTransId="{125028A9-2487-4532-9BCB-F7D906B658DD}" sibTransId="{FDA598BF-2D1C-4CB3-829D-CBCFA6EB0AF8}"/>
    <dgm:cxn modelId="{7F02ABC7-04E5-4A29-90DA-5007ECF946C2}" type="presOf" srcId="{34ABBD9B-219A-496A-9632-027132A75B66}" destId="{244A78A5-B5E0-438D-A800-3827517C77B5}" srcOrd="0" destOrd="0" presId="urn:microsoft.com/office/officeart/2005/8/layout/vList2"/>
    <dgm:cxn modelId="{3F179EC9-460F-4F21-9AF8-83D86FEA84F3}" type="presOf" srcId="{4D34D794-DD95-4884-83AA-8CC28BBA274D}" destId="{02BA758F-E5D5-46E3-BB6F-164BBDAD4A97}" srcOrd="0" destOrd="0" presId="urn:microsoft.com/office/officeart/2005/8/layout/vList2"/>
    <dgm:cxn modelId="{A18DE6D7-8859-460B-977E-E846D6848CAF}" type="presParOf" srcId="{244A78A5-B5E0-438D-A800-3827517C77B5}" destId="{02BA758F-E5D5-46E3-BB6F-164BBDAD4A9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8.xml><?xml version="1.0" encoding="utf-8"?>
<dgm:dataModel xmlns:dgm="http://schemas.openxmlformats.org/drawingml/2006/diagram" xmlns:a="http://schemas.openxmlformats.org/drawingml/2006/main">
  <dgm:ptLst>
    <dgm:pt modelId="{34ABBD9B-219A-496A-9632-027132A75B6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GB"/>
        </a:p>
      </dgm:t>
    </dgm:pt>
    <dgm:pt modelId="{4D34D794-DD95-4884-83AA-8CC28BBA274D}">
      <dgm:prSet/>
      <dgm:spPr>
        <a:solidFill>
          <a:srgbClr val="FF0000"/>
        </a:solidFill>
      </dgm:spPr>
      <dgm:t>
        <a:bodyPr/>
        <a:lstStyle/>
        <a:p>
          <a:pPr algn="ctr" rtl="0"/>
          <a:r>
            <a:rPr lang="en-GB" b="1" cap="all" baseline="0" dirty="0"/>
            <a:t>Humanitarian challenges – </a:t>
          </a:r>
          <a:r>
            <a:rPr lang="en-GB" b="1" cap="all" baseline="0" dirty="0" err="1"/>
            <a:t>Solferino</a:t>
          </a:r>
          <a:r>
            <a:rPr lang="en-GB" b="1" cap="all" baseline="0" dirty="0"/>
            <a:t>, 2009</a:t>
          </a:r>
        </a:p>
      </dgm:t>
    </dgm:pt>
    <dgm:pt modelId="{125028A9-2487-4532-9BCB-F7D906B658DD}" type="parTrans" cxnId="{F0B8809E-BFCB-4B94-A38D-349577256B47}">
      <dgm:prSet/>
      <dgm:spPr/>
      <dgm:t>
        <a:bodyPr/>
        <a:lstStyle/>
        <a:p>
          <a:endParaRPr lang="en-GB"/>
        </a:p>
      </dgm:t>
    </dgm:pt>
    <dgm:pt modelId="{FDA598BF-2D1C-4CB3-829D-CBCFA6EB0AF8}" type="sibTrans" cxnId="{F0B8809E-BFCB-4B94-A38D-349577256B47}">
      <dgm:prSet/>
      <dgm:spPr/>
      <dgm:t>
        <a:bodyPr/>
        <a:lstStyle/>
        <a:p>
          <a:endParaRPr lang="en-GB"/>
        </a:p>
      </dgm:t>
    </dgm:pt>
    <dgm:pt modelId="{244A78A5-B5E0-438D-A800-3827517C77B5}" type="pres">
      <dgm:prSet presAssocID="{34ABBD9B-219A-496A-9632-027132A75B66}" presName="linear" presStyleCnt="0">
        <dgm:presLayoutVars>
          <dgm:animLvl val="lvl"/>
          <dgm:resizeHandles val="exact"/>
        </dgm:presLayoutVars>
      </dgm:prSet>
      <dgm:spPr/>
    </dgm:pt>
    <dgm:pt modelId="{02BA758F-E5D5-46E3-BB6F-164BBDAD4A97}" type="pres">
      <dgm:prSet presAssocID="{4D34D794-DD95-4884-83AA-8CC28BBA274D}" presName="parentText" presStyleLbl="node1" presStyleIdx="0" presStyleCnt="1">
        <dgm:presLayoutVars>
          <dgm:chMax val="0"/>
          <dgm:bulletEnabled val="1"/>
        </dgm:presLayoutVars>
      </dgm:prSet>
      <dgm:spPr/>
    </dgm:pt>
  </dgm:ptLst>
  <dgm:cxnLst>
    <dgm:cxn modelId="{7B451F33-2463-414A-B34A-64C7D81CAB4C}" type="presOf" srcId="{4D34D794-DD95-4884-83AA-8CC28BBA274D}" destId="{02BA758F-E5D5-46E3-BB6F-164BBDAD4A97}" srcOrd="0" destOrd="0" presId="urn:microsoft.com/office/officeart/2005/8/layout/vList2"/>
    <dgm:cxn modelId="{60122775-91C9-4313-94D2-EE447AB355B4}" type="presOf" srcId="{34ABBD9B-219A-496A-9632-027132A75B66}" destId="{244A78A5-B5E0-438D-A800-3827517C77B5}" srcOrd="0" destOrd="0" presId="urn:microsoft.com/office/officeart/2005/8/layout/vList2"/>
    <dgm:cxn modelId="{F0B8809E-BFCB-4B94-A38D-349577256B47}" srcId="{34ABBD9B-219A-496A-9632-027132A75B66}" destId="{4D34D794-DD95-4884-83AA-8CC28BBA274D}" srcOrd="0" destOrd="0" parTransId="{125028A9-2487-4532-9BCB-F7D906B658DD}" sibTransId="{FDA598BF-2D1C-4CB3-829D-CBCFA6EB0AF8}"/>
    <dgm:cxn modelId="{31B7E0B3-AD07-47B7-BE2C-63CAA8660A5D}" type="presParOf" srcId="{244A78A5-B5E0-438D-A800-3827517C77B5}" destId="{02BA758F-E5D5-46E3-BB6F-164BBDAD4A9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9.xml><?xml version="1.0" encoding="utf-8"?>
<dgm:dataModel xmlns:dgm="http://schemas.openxmlformats.org/drawingml/2006/diagram" xmlns:a="http://schemas.openxmlformats.org/drawingml/2006/main">
  <dgm:ptLst>
    <dgm:pt modelId="{34ABBD9B-219A-496A-9632-027132A75B6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GB"/>
        </a:p>
      </dgm:t>
    </dgm:pt>
    <dgm:pt modelId="{4D34D794-DD95-4884-83AA-8CC28BBA274D}">
      <dgm:prSet/>
      <dgm:spPr>
        <a:solidFill>
          <a:srgbClr val="FF0000"/>
        </a:solidFill>
      </dgm:spPr>
      <dgm:t>
        <a:bodyPr/>
        <a:lstStyle/>
        <a:p>
          <a:pPr algn="ctr" rtl="0"/>
          <a:r>
            <a:rPr lang="en-GB" b="1" cap="all" baseline="0" dirty="0"/>
            <a:t>Young Humanitarians – Today’s </a:t>
          </a:r>
          <a:r>
            <a:rPr lang="en-GB" b="1" cap="all" baseline="0" dirty="0" err="1"/>
            <a:t>HenryS</a:t>
          </a:r>
          <a:endParaRPr lang="en-GB" b="1" cap="all" baseline="0" dirty="0"/>
        </a:p>
      </dgm:t>
    </dgm:pt>
    <dgm:pt modelId="{125028A9-2487-4532-9BCB-F7D906B658DD}" type="parTrans" cxnId="{F0B8809E-BFCB-4B94-A38D-349577256B47}">
      <dgm:prSet/>
      <dgm:spPr/>
      <dgm:t>
        <a:bodyPr/>
        <a:lstStyle/>
        <a:p>
          <a:endParaRPr lang="en-GB"/>
        </a:p>
      </dgm:t>
    </dgm:pt>
    <dgm:pt modelId="{FDA598BF-2D1C-4CB3-829D-CBCFA6EB0AF8}" type="sibTrans" cxnId="{F0B8809E-BFCB-4B94-A38D-349577256B47}">
      <dgm:prSet/>
      <dgm:spPr/>
      <dgm:t>
        <a:bodyPr/>
        <a:lstStyle/>
        <a:p>
          <a:endParaRPr lang="en-GB"/>
        </a:p>
      </dgm:t>
    </dgm:pt>
    <dgm:pt modelId="{244A78A5-B5E0-438D-A800-3827517C77B5}" type="pres">
      <dgm:prSet presAssocID="{34ABBD9B-219A-496A-9632-027132A75B66}" presName="linear" presStyleCnt="0">
        <dgm:presLayoutVars>
          <dgm:animLvl val="lvl"/>
          <dgm:resizeHandles val="exact"/>
        </dgm:presLayoutVars>
      </dgm:prSet>
      <dgm:spPr/>
    </dgm:pt>
    <dgm:pt modelId="{02BA758F-E5D5-46E3-BB6F-164BBDAD4A97}" type="pres">
      <dgm:prSet presAssocID="{4D34D794-DD95-4884-83AA-8CC28BBA274D}" presName="parentText" presStyleLbl="node1" presStyleIdx="0" presStyleCnt="1">
        <dgm:presLayoutVars>
          <dgm:chMax val="0"/>
          <dgm:bulletEnabled val="1"/>
        </dgm:presLayoutVars>
      </dgm:prSet>
      <dgm:spPr/>
    </dgm:pt>
  </dgm:ptLst>
  <dgm:cxnLst>
    <dgm:cxn modelId="{F0B8809E-BFCB-4B94-A38D-349577256B47}" srcId="{34ABBD9B-219A-496A-9632-027132A75B66}" destId="{4D34D794-DD95-4884-83AA-8CC28BBA274D}" srcOrd="0" destOrd="0" parTransId="{125028A9-2487-4532-9BCB-F7D906B658DD}" sibTransId="{FDA598BF-2D1C-4CB3-829D-CBCFA6EB0AF8}"/>
    <dgm:cxn modelId="{DFFBA3AE-5B38-4CFD-BE2D-8CE9DBB9B0BC}" type="presOf" srcId="{34ABBD9B-219A-496A-9632-027132A75B66}" destId="{244A78A5-B5E0-438D-A800-3827517C77B5}" srcOrd="0" destOrd="0" presId="urn:microsoft.com/office/officeart/2005/8/layout/vList2"/>
    <dgm:cxn modelId="{DD8AB8BD-87ED-4D28-BB37-FDE5BA4EBF96}" type="presOf" srcId="{4D34D794-DD95-4884-83AA-8CC28BBA274D}" destId="{02BA758F-E5D5-46E3-BB6F-164BBDAD4A97}" srcOrd="0" destOrd="0" presId="urn:microsoft.com/office/officeart/2005/8/layout/vList2"/>
    <dgm:cxn modelId="{28F39138-6C87-4017-8839-CC64BE382D41}" type="presParOf" srcId="{244A78A5-B5E0-438D-A800-3827517C77B5}" destId="{02BA758F-E5D5-46E3-BB6F-164BBDAD4A9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AD2EA98-12D3-4203-BB9B-DDCC9315245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754AC8E3-2782-43E9-ACF0-1F8B7053D614}">
      <dgm:prSet/>
      <dgm:spPr>
        <a:solidFill>
          <a:srgbClr val="FF0000"/>
        </a:solidFill>
      </dgm:spPr>
      <dgm:t>
        <a:bodyPr/>
        <a:lstStyle/>
        <a:p>
          <a:pPr algn="ctr" rtl="0"/>
          <a:r>
            <a:rPr lang="en-GB" b="1" dirty="0"/>
            <a:t>Vision of youth engagement 2020</a:t>
          </a:r>
          <a:endParaRPr lang="en-GB" dirty="0"/>
        </a:p>
      </dgm:t>
    </dgm:pt>
    <dgm:pt modelId="{875EA3CE-FAB2-4C1A-B958-6133396D94AB}" type="parTrans" cxnId="{41006580-27B4-4562-A749-EA2D634AB352}">
      <dgm:prSet/>
      <dgm:spPr/>
      <dgm:t>
        <a:bodyPr/>
        <a:lstStyle/>
        <a:p>
          <a:endParaRPr lang="en-GB"/>
        </a:p>
      </dgm:t>
    </dgm:pt>
    <dgm:pt modelId="{14249DB7-40EA-462D-8B63-AA04DFDD7418}" type="sibTrans" cxnId="{41006580-27B4-4562-A749-EA2D634AB352}">
      <dgm:prSet/>
      <dgm:spPr/>
      <dgm:t>
        <a:bodyPr/>
        <a:lstStyle/>
        <a:p>
          <a:endParaRPr lang="en-GB"/>
        </a:p>
      </dgm:t>
    </dgm:pt>
    <dgm:pt modelId="{8AC703E3-FA9B-4D97-926D-39B4429033CB}" type="pres">
      <dgm:prSet presAssocID="{7AD2EA98-12D3-4203-BB9B-DDCC9315245F}" presName="linear" presStyleCnt="0">
        <dgm:presLayoutVars>
          <dgm:animLvl val="lvl"/>
          <dgm:resizeHandles val="exact"/>
        </dgm:presLayoutVars>
      </dgm:prSet>
      <dgm:spPr/>
    </dgm:pt>
    <dgm:pt modelId="{021D9059-6806-4CC3-8269-F9CC66EAEFD8}" type="pres">
      <dgm:prSet presAssocID="{754AC8E3-2782-43E9-ACF0-1F8B7053D614}" presName="parentText" presStyleLbl="node1" presStyleIdx="0" presStyleCnt="1">
        <dgm:presLayoutVars>
          <dgm:chMax val="0"/>
          <dgm:bulletEnabled val="1"/>
        </dgm:presLayoutVars>
      </dgm:prSet>
      <dgm:spPr/>
    </dgm:pt>
  </dgm:ptLst>
  <dgm:cxnLst>
    <dgm:cxn modelId="{9B3B7617-6953-42E4-A323-B24C4B47C052}" type="presOf" srcId="{754AC8E3-2782-43E9-ACF0-1F8B7053D614}" destId="{021D9059-6806-4CC3-8269-F9CC66EAEFD8}" srcOrd="0" destOrd="0" presId="urn:microsoft.com/office/officeart/2005/8/layout/vList2"/>
    <dgm:cxn modelId="{41006580-27B4-4562-A749-EA2D634AB352}" srcId="{7AD2EA98-12D3-4203-BB9B-DDCC9315245F}" destId="{754AC8E3-2782-43E9-ACF0-1F8B7053D614}" srcOrd="0" destOrd="0" parTransId="{875EA3CE-FAB2-4C1A-B958-6133396D94AB}" sibTransId="{14249DB7-40EA-462D-8B63-AA04DFDD7418}"/>
    <dgm:cxn modelId="{13FE66C4-BED4-43E3-A2B3-98B680137377}" type="presOf" srcId="{7AD2EA98-12D3-4203-BB9B-DDCC9315245F}" destId="{8AC703E3-FA9B-4D97-926D-39B4429033CB}" srcOrd="0" destOrd="0" presId="urn:microsoft.com/office/officeart/2005/8/layout/vList2"/>
    <dgm:cxn modelId="{D67B284B-268B-4B51-998A-BE780D259FFE}" type="presParOf" srcId="{8AC703E3-FA9B-4D97-926D-39B4429033CB}" destId="{021D9059-6806-4CC3-8269-F9CC66EAEFD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B4201E1-6290-4B61-B66E-DD09B84F206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921CB25D-0D3E-473C-AEBF-91351F5DE85A}">
      <dgm:prSet/>
      <dgm:spPr/>
      <dgm:t>
        <a:bodyPr/>
        <a:lstStyle/>
        <a:p>
          <a:pPr rtl="0"/>
          <a:r>
            <a:rPr lang="en-GB" dirty="0"/>
            <a:t>Appealed to the leaders of the world thus they: </a:t>
          </a:r>
        </a:p>
      </dgm:t>
    </dgm:pt>
    <dgm:pt modelId="{D75AC24C-C507-4DC8-BF74-92C4A1F14BFE}" type="parTrans" cxnId="{D24C22C1-C6B8-4906-AC49-8C4C71B17470}">
      <dgm:prSet/>
      <dgm:spPr/>
      <dgm:t>
        <a:bodyPr/>
        <a:lstStyle/>
        <a:p>
          <a:endParaRPr lang="en-GB"/>
        </a:p>
      </dgm:t>
    </dgm:pt>
    <dgm:pt modelId="{AAF034A9-8886-471C-B652-E16C0447C5C2}" type="sibTrans" cxnId="{D24C22C1-C6B8-4906-AC49-8C4C71B17470}">
      <dgm:prSet/>
      <dgm:spPr/>
      <dgm:t>
        <a:bodyPr/>
        <a:lstStyle/>
        <a:p>
          <a:endParaRPr lang="en-GB"/>
        </a:p>
      </dgm:t>
    </dgm:pt>
    <dgm:pt modelId="{7AFF7FDB-E1F6-431B-8033-DA482D5AFC88}">
      <dgm:prSet/>
      <dgm:spPr/>
      <dgm:t>
        <a:bodyPr/>
        <a:lstStyle/>
        <a:p>
          <a:pPr algn="just" rtl="0"/>
          <a:r>
            <a:rPr lang="en-GB" dirty="0"/>
            <a:t>Recognize youth as </a:t>
          </a:r>
          <a:r>
            <a:rPr lang="en-GB" b="1" dirty="0"/>
            <a:t>agents of change</a:t>
          </a:r>
          <a:r>
            <a:rPr lang="en-GB" dirty="0"/>
            <a:t>.</a:t>
          </a:r>
        </a:p>
      </dgm:t>
    </dgm:pt>
    <dgm:pt modelId="{A002C0B0-89EF-45A3-89B2-CC5808D2D4F7}" type="parTrans" cxnId="{F5DA1E3E-41EA-4EA9-B86C-75130A9C1578}">
      <dgm:prSet/>
      <dgm:spPr/>
      <dgm:t>
        <a:bodyPr/>
        <a:lstStyle/>
        <a:p>
          <a:endParaRPr lang="en-GB"/>
        </a:p>
      </dgm:t>
    </dgm:pt>
    <dgm:pt modelId="{AC4BD841-0CF0-41C0-8B9C-1CC4AEED4881}" type="sibTrans" cxnId="{F5DA1E3E-41EA-4EA9-B86C-75130A9C1578}">
      <dgm:prSet/>
      <dgm:spPr/>
      <dgm:t>
        <a:bodyPr/>
        <a:lstStyle/>
        <a:p>
          <a:endParaRPr lang="en-GB"/>
        </a:p>
      </dgm:t>
    </dgm:pt>
    <dgm:pt modelId="{675BDEE9-2A08-4C82-BCD5-DA083FF30975}">
      <dgm:prSet/>
      <dgm:spPr/>
      <dgm:t>
        <a:bodyPr/>
        <a:lstStyle/>
        <a:p>
          <a:pPr algn="just" rtl="0"/>
          <a:r>
            <a:rPr lang="en-GB" dirty="0"/>
            <a:t>Encourage the use of </a:t>
          </a:r>
          <a:r>
            <a:rPr lang="en-GB" b="1" dirty="0"/>
            <a:t>unique abilities and skills</a:t>
          </a:r>
          <a:r>
            <a:rPr lang="en-GB" dirty="0"/>
            <a:t> that young people alone can bring to the table, such as intercultural communication and innovative use of technology.</a:t>
          </a:r>
        </a:p>
      </dgm:t>
    </dgm:pt>
    <dgm:pt modelId="{F45211FB-2EB8-4B78-B86F-B34C2FA00F35}" type="parTrans" cxnId="{CAE82962-8817-4DFE-81A2-F5E44C8F6AC9}">
      <dgm:prSet/>
      <dgm:spPr/>
      <dgm:t>
        <a:bodyPr/>
        <a:lstStyle/>
        <a:p>
          <a:endParaRPr lang="en-GB"/>
        </a:p>
      </dgm:t>
    </dgm:pt>
    <dgm:pt modelId="{DA6BF381-C600-4C0A-942D-2D052A3C7764}" type="sibTrans" cxnId="{CAE82962-8817-4DFE-81A2-F5E44C8F6AC9}">
      <dgm:prSet/>
      <dgm:spPr/>
      <dgm:t>
        <a:bodyPr/>
        <a:lstStyle/>
        <a:p>
          <a:endParaRPr lang="en-GB"/>
        </a:p>
      </dgm:t>
    </dgm:pt>
    <dgm:pt modelId="{C1AE790F-2045-48B8-A305-B53F76CBA842}">
      <dgm:prSet/>
      <dgm:spPr/>
      <dgm:t>
        <a:bodyPr/>
        <a:lstStyle/>
        <a:p>
          <a:pPr algn="just" rtl="0"/>
          <a:r>
            <a:rPr lang="en-GB"/>
            <a:t>Include youth in </a:t>
          </a:r>
          <a:r>
            <a:rPr lang="en-GB" b="1"/>
            <a:t>decision-making and planning </a:t>
          </a:r>
          <a:r>
            <a:rPr lang="en-GB"/>
            <a:t>processes at all levels.</a:t>
          </a:r>
        </a:p>
      </dgm:t>
    </dgm:pt>
    <dgm:pt modelId="{10A998AA-38A1-4E20-AEDD-36E9DD1C3DAD}" type="parTrans" cxnId="{2EE2BE2A-924F-4C87-96BF-743D55F5AAC5}">
      <dgm:prSet/>
      <dgm:spPr/>
      <dgm:t>
        <a:bodyPr/>
        <a:lstStyle/>
        <a:p>
          <a:endParaRPr lang="en-GB"/>
        </a:p>
      </dgm:t>
    </dgm:pt>
    <dgm:pt modelId="{A21631B5-7AAD-4CC0-BC46-185CD95323D4}" type="sibTrans" cxnId="{2EE2BE2A-924F-4C87-96BF-743D55F5AAC5}">
      <dgm:prSet/>
      <dgm:spPr/>
      <dgm:t>
        <a:bodyPr/>
        <a:lstStyle/>
        <a:p>
          <a:endParaRPr lang="en-GB"/>
        </a:p>
      </dgm:t>
    </dgm:pt>
    <dgm:pt modelId="{DC9D2F43-F706-4A68-A90B-F9DE43F4236A}">
      <dgm:prSet/>
      <dgm:spPr/>
      <dgm:t>
        <a:bodyPr/>
        <a:lstStyle/>
        <a:p>
          <a:pPr algn="just" rtl="0"/>
          <a:r>
            <a:rPr lang="en-GB"/>
            <a:t>Push for youth to have a stronger role in </a:t>
          </a:r>
          <a:r>
            <a:rPr lang="en-GB" b="1"/>
            <a:t>programme development and implementation to empower their communities</a:t>
          </a:r>
          <a:r>
            <a:rPr lang="en-GB"/>
            <a:t>.</a:t>
          </a:r>
        </a:p>
      </dgm:t>
    </dgm:pt>
    <dgm:pt modelId="{DE2C87B0-2D6E-48B4-A74B-10FED7E8D64B}" type="parTrans" cxnId="{7178B01F-4E13-4661-838D-479442B9E132}">
      <dgm:prSet/>
      <dgm:spPr/>
      <dgm:t>
        <a:bodyPr/>
        <a:lstStyle/>
        <a:p>
          <a:endParaRPr lang="en-GB"/>
        </a:p>
      </dgm:t>
    </dgm:pt>
    <dgm:pt modelId="{6B5E066F-9FB8-4732-A432-0F82D5F87610}" type="sibTrans" cxnId="{7178B01F-4E13-4661-838D-479442B9E132}">
      <dgm:prSet/>
      <dgm:spPr/>
      <dgm:t>
        <a:bodyPr/>
        <a:lstStyle/>
        <a:p>
          <a:endParaRPr lang="en-GB"/>
        </a:p>
      </dgm:t>
    </dgm:pt>
    <dgm:pt modelId="{4089373A-B999-428E-8FD0-9F03EDCB18A5}">
      <dgm:prSet/>
      <dgm:spPr/>
      <dgm:t>
        <a:bodyPr/>
        <a:lstStyle/>
        <a:p>
          <a:pPr algn="just" rtl="0"/>
          <a:r>
            <a:rPr lang="en-GB" dirty="0"/>
            <a:t>Increase focus on </a:t>
          </a:r>
          <a:r>
            <a:rPr lang="en-GB" b="1" dirty="0"/>
            <a:t>formal and non-formal peer education</a:t>
          </a:r>
          <a:r>
            <a:rPr lang="en-GB" dirty="0"/>
            <a:t> as a primary method of prevention.</a:t>
          </a:r>
        </a:p>
      </dgm:t>
    </dgm:pt>
    <dgm:pt modelId="{034CF8A4-CF45-482A-AD65-A8A735D35516}" type="parTrans" cxnId="{EF7CC1D6-53F7-4EB6-816A-CBFA83264A1F}">
      <dgm:prSet/>
      <dgm:spPr/>
      <dgm:t>
        <a:bodyPr/>
        <a:lstStyle/>
        <a:p>
          <a:endParaRPr lang="en-GB"/>
        </a:p>
      </dgm:t>
    </dgm:pt>
    <dgm:pt modelId="{FC76F5F9-5204-4622-AED4-F34A4829C20E}" type="sibTrans" cxnId="{EF7CC1D6-53F7-4EB6-816A-CBFA83264A1F}">
      <dgm:prSet/>
      <dgm:spPr/>
      <dgm:t>
        <a:bodyPr/>
        <a:lstStyle/>
        <a:p>
          <a:endParaRPr lang="en-GB"/>
        </a:p>
      </dgm:t>
    </dgm:pt>
    <dgm:pt modelId="{A29FCFFD-1534-416D-ACF0-94CDF513A812}" type="pres">
      <dgm:prSet presAssocID="{BB4201E1-6290-4B61-B66E-DD09B84F206B}" presName="Name0" presStyleCnt="0">
        <dgm:presLayoutVars>
          <dgm:dir/>
          <dgm:animLvl val="lvl"/>
          <dgm:resizeHandles val="exact"/>
        </dgm:presLayoutVars>
      </dgm:prSet>
      <dgm:spPr/>
    </dgm:pt>
    <dgm:pt modelId="{3369E4F3-1DE7-4F55-B7DA-522569A20348}" type="pres">
      <dgm:prSet presAssocID="{921CB25D-0D3E-473C-AEBF-91351F5DE85A}" presName="linNode" presStyleCnt="0"/>
      <dgm:spPr/>
    </dgm:pt>
    <dgm:pt modelId="{CC7DF74C-5A76-486B-A3B9-6C44397CC397}" type="pres">
      <dgm:prSet presAssocID="{921CB25D-0D3E-473C-AEBF-91351F5DE85A}" presName="parentText" presStyleLbl="node1" presStyleIdx="0" presStyleCnt="1">
        <dgm:presLayoutVars>
          <dgm:chMax val="1"/>
          <dgm:bulletEnabled val="1"/>
        </dgm:presLayoutVars>
      </dgm:prSet>
      <dgm:spPr/>
    </dgm:pt>
    <dgm:pt modelId="{5B65F720-4E2D-4E67-A524-F0526863B156}" type="pres">
      <dgm:prSet presAssocID="{921CB25D-0D3E-473C-AEBF-91351F5DE85A}" presName="descendantText" presStyleLbl="alignAccFollowNode1" presStyleIdx="0" presStyleCnt="1">
        <dgm:presLayoutVars>
          <dgm:bulletEnabled val="1"/>
        </dgm:presLayoutVars>
      </dgm:prSet>
      <dgm:spPr/>
    </dgm:pt>
  </dgm:ptLst>
  <dgm:cxnLst>
    <dgm:cxn modelId="{94746418-DBF6-4417-B405-813F57A77B29}" type="presOf" srcId="{4089373A-B999-428E-8FD0-9F03EDCB18A5}" destId="{5B65F720-4E2D-4E67-A524-F0526863B156}" srcOrd="0" destOrd="4" presId="urn:microsoft.com/office/officeart/2005/8/layout/vList5"/>
    <dgm:cxn modelId="{7178B01F-4E13-4661-838D-479442B9E132}" srcId="{921CB25D-0D3E-473C-AEBF-91351F5DE85A}" destId="{DC9D2F43-F706-4A68-A90B-F9DE43F4236A}" srcOrd="3" destOrd="0" parTransId="{DE2C87B0-2D6E-48B4-A74B-10FED7E8D64B}" sibTransId="{6B5E066F-9FB8-4732-A432-0F82D5F87610}"/>
    <dgm:cxn modelId="{C5B96028-DB93-419D-BB3D-C681D6E7C60B}" type="presOf" srcId="{921CB25D-0D3E-473C-AEBF-91351F5DE85A}" destId="{CC7DF74C-5A76-486B-A3B9-6C44397CC397}" srcOrd="0" destOrd="0" presId="urn:microsoft.com/office/officeart/2005/8/layout/vList5"/>
    <dgm:cxn modelId="{2EE2BE2A-924F-4C87-96BF-743D55F5AAC5}" srcId="{921CB25D-0D3E-473C-AEBF-91351F5DE85A}" destId="{C1AE790F-2045-48B8-A305-B53F76CBA842}" srcOrd="2" destOrd="0" parTransId="{10A998AA-38A1-4E20-AEDD-36E9DD1C3DAD}" sibTransId="{A21631B5-7AAD-4CC0-BC46-185CD95323D4}"/>
    <dgm:cxn modelId="{F5DA1E3E-41EA-4EA9-B86C-75130A9C1578}" srcId="{921CB25D-0D3E-473C-AEBF-91351F5DE85A}" destId="{7AFF7FDB-E1F6-431B-8033-DA482D5AFC88}" srcOrd="0" destOrd="0" parTransId="{A002C0B0-89EF-45A3-89B2-CC5808D2D4F7}" sibTransId="{AC4BD841-0CF0-41C0-8B9C-1CC4AEED4881}"/>
    <dgm:cxn modelId="{CAE82962-8817-4DFE-81A2-F5E44C8F6AC9}" srcId="{921CB25D-0D3E-473C-AEBF-91351F5DE85A}" destId="{675BDEE9-2A08-4C82-BCD5-DA083FF30975}" srcOrd="1" destOrd="0" parTransId="{F45211FB-2EB8-4B78-B86F-B34C2FA00F35}" sibTransId="{DA6BF381-C600-4C0A-942D-2D052A3C7764}"/>
    <dgm:cxn modelId="{4560C26F-E6CD-4FF2-856A-E26128355BE7}" type="presOf" srcId="{7AFF7FDB-E1F6-431B-8033-DA482D5AFC88}" destId="{5B65F720-4E2D-4E67-A524-F0526863B156}" srcOrd="0" destOrd="0" presId="urn:microsoft.com/office/officeart/2005/8/layout/vList5"/>
    <dgm:cxn modelId="{D24C22C1-C6B8-4906-AC49-8C4C71B17470}" srcId="{BB4201E1-6290-4B61-B66E-DD09B84F206B}" destId="{921CB25D-0D3E-473C-AEBF-91351F5DE85A}" srcOrd="0" destOrd="0" parTransId="{D75AC24C-C507-4DC8-BF74-92C4A1F14BFE}" sibTransId="{AAF034A9-8886-471C-B652-E16C0447C5C2}"/>
    <dgm:cxn modelId="{826FD4C2-6AE0-4A43-BACB-8AAB1D711D07}" type="presOf" srcId="{675BDEE9-2A08-4C82-BCD5-DA083FF30975}" destId="{5B65F720-4E2D-4E67-A524-F0526863B156}" srcOrd="0" destOrd="1" presId="urn:microsoft.com/office/officeart/2005/8/layout/vList5"/>
    <dgm:cxn modelId="{EF7CC1D6-53F7-4EB6-816A-CBFA83264A1F}" srcId="{921CB25D-0D3E-473C-AEBF-91351F5DE85A}" destId="{4089373A-B999-428E-8FD0-9F03EDCB18A5}" srcOrd="4" destOrd="0" parTransId="{034CF8A4-CF45-482A-AD65-A8A735D35516}" sibTransId="{FC76F5F9-5204-4622-AED4-F34A4829C20E}"/>
    <dgm:cxn modelId="{8C4F82DC-9D77-48A4-890A-3830C5EC55C3}" type="presOf" srcId="{DC9D2F43-F706-4A68-A90B-F9DE43F4236A}" destId="{5B65F720-4E2D-4E67-A524-F0526863B156}" srcOrd="0" destOrd="3" presId="urn:microsoft.com/office/officeart/2005/8/layout/vList5"/>
    <dgm:cxn modelId="{A81BEFDC-9B01-4A10-9A72-3F51C651C76D}" type="presOf" srcId="{BB4201E1-6290-4B61-B66E-DD09B84F206B}" destId="{A29FCFFD-1534-416D-ACF0-94CDF513A812}" srcOrd="0" destOrd="0" presId="urn:microsoft.com/office/officeart/2005/8/layout/vList5"/>
    <dgm:cxn modelId="{7AA278F0-B1F9-4405-8556-5C1113A888F9}" type="presOf" srcId="{C1AE790F-2045-48B8-A305-B53F76CBA842}" destId="{5B65F720-4E2D-4E67-A524-F0526863B156}" srcOrd="0" destOrd="2" presId="urn:microsoft.com/office/officeart/2005/8/layout/vList5"/>
    <dgm:cxn modelId="{1399FD7C-3561-4C20-9F74-A12FF39503A0}" type="presParOf" srcId="{A29FCFFD-1534-416D-ACF0-94CDF513A812}" destId="{3369E4F3-1DE7-4F55-B7DA-522569A20348}" srcOrd="0" destOrd="0" presId="urn:microsoft.com/office/officeart/2005/8/layout/vList5"/>
    <dgm:cxn modelId="{5C8A2168-B409-4C31-ADBD-5ED9498E76CB}" type="presParOf" srcId="{3369E4F3-1DE7-4F55-B7DA-522569A20348}" destId="{CC7DF74C-5A76-486B-A3B9-6C44397CC397}" srcOrd="0" destOrd="0" presId="urn:microsoft.com/office/officeart/2005/8/layout/vList5"/>
    <dgm:cxn modelId="{0E240908-DF17-48BF-B5A7-03931E37D429}" type="presParOf" srcId="{3369E4F3-1DE7-4F55-B7DA-522569A20348}" destId="{5B65F720-4E2D-4E67-A524-F0526863B156}"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9133EC7-AC8E-4DB1-8BB0-DD6E38ED405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67D6E899-0138-47A8-AB1F-29EE8BE04E70}">
      <dgm:prSet/>
      <dgm:spPr>
        <a:solidFill>
          <a:srgbClr val="FF0000"/>
        </a:solidFill>
      </dgm:spPr>
      <dgm:t>
        <a:bodyPr/>
        <a:lstStyle/>
        <a:p>
          <a:pPr algn="ctr" rtl="0"/>
          <a:r>
            <a:rPr lang="en-GB" dirty="0"/>
            <a:t>IFRC Y.E.S. – endorsed by the GA 2013</a:t>
          </a:r>
        </a:p>
      </dgm:t>
    </dgm:pt>
    <dgm:pt modelId="{8B155F0E-4DC0-44D9-82AA-AF322AB978BF}" type="parTrans" cxnId="{9A5D35C2-61D2-49C5-8748-2E31315EED93}">
      <dgm:prSet/>
      <dgm:spPr/>
      <dgm:t>
        <a:bodyPr/>
        <a:lstStyle/>
        <a:p>
          <a:endParaRPr lang="en-GB"/>
        </a:p>
      </dgm:t>
    </dgm:pt>
    <dgm:pt modelId="{AD8522D8-4066-4429-A05D-6F1014E5799B}" type="sibTrans" cxnId="{9A5D35C2-61D2-49C5-8748-2E31315EED93}">
      <dgm:prSet/>
      <dgm:spPr/>
      <dgm:t>
        <a:bodyPr/>
        <a:lstStyle/>
        <a:p>
          <a:endParaRPr lang="en-GB"/>
        </a:p>
      </dgm:t>
    </dgm:pt>
    <dgm:pt modelId="{02DEF59D-8CB2-4A16-AD8B-4C9E0CA40BF2}" type="pres">
      <dgm:prSet presAssocID="{39133EC7-AC8E-4DB1-8BB0-DD6E38ED405E}" presName="linear" presStyleCnt="0">
        <dgm:presLayoutVars>
          <dgm:animLvl val="lvl"/>
          <dgm:resizeHandles val="exact"/>
        </dgm:presLayoutVars>
      </dgm:prSet>
      <dgm:spPr/>
    </dgm:pt>
    <dgm:pt modelId="{AF25BC2D-985D-46CA-924A-DEB872135333}" type="pres">
      <dgm:prSet presAssocID="{67D6E899-0138-47A8-AB1F-29EE8BE04E70}" presName="parentText" presStyleLbl="node1" presStyleIdx="0" presStyleCnt="1" custScaleY="90909" custLinFactNeighborY="11098">
        <dgm:presLayoutVars>
          <dgm:chMax val="0"/>
          <dgm:bulletEnabled val="1"/>
        </dgm:presLayoutVars>
      </dgm:prSet>
      <dgm:spPr/>
    </dgm:pt>
  </dgm:ptLst>
  <dgm:cxnLst>
    <dgm:cxn modelId="{8197CC16-36A8-464A-AD1E-A0B7389E15EE}" type="presOf" srcId="{67D6E899-0138-47A8-AB1F-29EE8BE04E70}" destId="{AF25BC2D-985D-46CA-924A-DEB872135333}" srcOrd="0" destOrd="0" presId="urn:microsoft.com/office/officeart/2005/8/layout/vList2"/>
    <dgm:cxn modelId="{9A5D35C2-61D2-49C5-8748-2E31315EED93}" srcId="{39133EC7-AC8E-4DB1-8BB0-DD6E38ED405E}" destId="{67D6E899-0138-47A8-AB1F-29EE8BE04E70}" srcOrd="0" destOrd="0" parTransId="{8B155F0E-4DC0-44D9-82AA-AF322AB978BF}" sibTransId="{AD8522D8-4066-4429-A05D-6F1014E5799B}"/>
    <dgm:cxn modelId="{FF5530CC-F19C-495C-BE94-D9F619335EC5}" type="presOf" srcId="{39133EC7-AC8E-4DB1-8BB0-DD6E38ED405E}" destId="{02DEF59D-8CB2-4A16-AD8B-4C9E0CA40BF2}" srcOrd="0" destOrd="0" presId="urn:microsoft.com/office/officeart/2005/8/layout/vList2"/>
    <dgm:cxn modelId="{3CD49021-DBD1-48F0-867C-BEF3333A25BE}" type="presParOf" srcId="{02DEF59D-8CB2-4A16-AD8B-4C9E0CA40BF2}" destId="{AF25BC2D-985D-46CA-924A-DEB872135333}"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4ABBD9B-219A-496A-9632-027132A75B6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GB"/>
        </a:p>
      </dgm:t>
    </dgm:pt>
    <dgm:pt modelId="{4D34D794-DD95-4884-83AA-8CC28BBA274D}">
      <dgm:prSet/>
      <dgm:spPr>
        <a:solidFill>
          <a:srgbClr val="FF0000"/>
        </a:solidFill>
      </dgm:spPr>
      <dgm:t>
        <a:bodyPr/>
        <a:lstStyle/>
        <a:p>
          <a:pPr algn="ctr" rtl="0"/>
          <a:r>
            <a:rPr lang="en-GB" b="1" dirty="0"/>
            <a:t>Thank you for your attention</a:t>
          </a:r>
          <a:endParaRPr lang="en-GB" b="1" cap="all" baseline="0" dirty="0"/>
        </a:p>
      </dgm:t>
    </dgm:pt>
    <dgm:pt modelId="{125028A9-2487-4532-9BCB-F7D906B658DD}" type="parTrans" cxnId="{F0B8809E-BFCB-4B94-A38D-349577256B47}">
      <dgm:prSet/>
      <dgm:spPr/>
      <dgm:t>
        <a:bodyPr/>
        <a:lstStyle/>
        <a:p>
          <a:endParaRPr lang="en-GB"/>
        </a:p>
      </dgm:t>
    </dgm:pt>
    <dgm:pt modelId="{FDA598BF-2D1C-4CB3-829D-CBCFA6EB0AF8}" type="sibTrans" cxnId="{F0B8809E-BFCB-4B94-A38D-349577256B47}">
      <dgm:prSet/>
      <dgm:spPr/>
      <dgm:t>
        <a:bodyPr/>
        <a:lstStyle/>
        <a:p>
          <a:endParaRPr lang="en-GB"/>
        </a:p>
      </dgm:t>
    </dgm:pt>
    <dgm:pt modelId="{244A78A5-B5E0-438D-A800-3827517C77B5}" type="pres">
      <dgm:prSet presAssocID="{34ABBD9B-219A-496A-9632-027132A75B66}" presName="linear" presStyleCnt="0">
        <dgm:presLayoutVars>
          <dgm:animLvl val="lvl"/>
          <dgm:resizeHandles val="exact"/>
        </dgm:presLayoutVars>
      </dgm:prSet>
      <dgm:spPr/>
    </dgm:pt>
    <dgm:pt modelId="{02BA758F-E5D5-46E3-BB6F-164BBDAD4A97}" type="pres">
      <dgm:prSet presAssocID="{4D34D794-DD95-4884-83AA-8CC28BBA274D}" presName="parentText" presStyleLbl="node1" presStyleIdx="0" presStyleCnt="1">
        <dgm:presLayoutVars>
          <dgm:chMax val="0"/>
          <dgm:bulletEnabled val="1"/>
        </dgm:presLayoutVars>
      </dgm:prSet>
      <dgm:spPr/>
    </dgm:pt>
  </dgm:ptLst>
  <dgm:cxnLst>
    <dgm:cxn modelId="{8AEC789A-EBE1-4673-8E08-AD3C6128D359}" type="presOf" srcId="{4D34D794-DD95-4884-83AA-8CC28BBA274D}" destId="{02BA758F-E5D5-46E3-BB6F-164BBDAD4A97}" srcOrd="0" destOrd="0" presId="urn:microsoft.com/office/officeart/2005/8/layout/vList2"/>
    <dgm:cxn modelId="{F0B8809E-BFCB-4B94-A38D-349577256B47}" srcId="{34ABBD9B-219A-496A-9632-027132A75B66}" destId="{4D34D794-DD95-4884-83AA-8CC28BBA274D}" srcOrd="0" destOrd="0" parTransId="{125028A9-2487-4532-9BCB-F7D906B658DD}" sibTransId="{FDA598BF-2D1C-4CB3-829D-CBCFA6EB0AF8}"/>
    <dgm:cxn modelId="{0DE2D0A3-2EA2-4705-8054-3A5F0373BF2C}" type="presOf" srcId="{34ABBD9B-219A-496A-9632-027132A75B66}" destId="{244A78A5-B5E0-438D-A800-3827517C77B5}" srcOrd="0" destOrd="0" presId="urn:microsoft.com/office/officeart/2005/8/layout/vList2"/>
    <dgm:cxn modelId="{81AD6791-517E-4CB5-B297-20B071753737}" type="presParOf" srcId="{244A78A5-B5E0-438D-A800-3827517C77B5}" destId="{02BA758F-E5D5-46E3-BB6F-164BBDAD4A9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AD2EA98-12D3-4203-BB9B-DDCC9315245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754AC8E3-2782-43E9-ACF0-1F8B7053D614}">
      <dgm:prSet/>
      <dgm:spPr>
        <a:solidFill>
          <a:srgbClr val="FF0000"/>
        </a:solidFill>
      </dgm:spPr>
      <dgm:t>
        <a:bodyPr/>
        <a:lstStyle/>
        <a:p>
          <a:pPr algn="ctr" rtl="0"/>
          <a:r>
            <a:rPr lang="en-GB" b="1" dirty="0"/>
            <a:t>Vision of youth engagement 2020 </a:t>
          </a:r>
          <a:r>
            <a:rPr lang="en-GB" b="1" i="1" dirty="0"/>
            <a:t>(cont.)</a:t>
          </a:r>
          <a:endParaRPr lang="en-GB" i="1" dirty="0"/>
        </a:p>
      </dgm:t>
    </dgm:pt>
    <dgm:pt modelId="{875EA3CE-FAB2-4C1A-B958-6133396D94AB}" type="parTrans" cxnId="{41006580-27B4-4562-A749-EA2D634AB352}">
      <dgm:prSet/>
      <dgm:spPr/>
      <dgm:t>
        <a:bodyPr/>
        <a:lstStyle/>
        <a:p>
          <a:endParaRPr lang="en-GB"/>
        </a:p>
      </dgm:t>
    </dgm:pt>
    <dgm:pt modelId="{14249DB7-40EA-462D-8B63-AA04DFDD7418}" type="sibTrans" cxnId="{41006580-27B4-4562-A749-EA2D634AB352}">
      <dgm:prSet/>
      <dgm:spPr/>
      <dgm:t>
        <a:bodyPr/>
        <a:lstStyle/>
        <a:p>
          <a:endParaRPr lang="en-GB"/>
        </a:p>
      </dgm:t>
    </dgm:pt>
    <dgm:pt modelId="{8AC703E3-FA9B-4D97-926D-39B4429033CB}" type="pres">
      <dgm:prSet presAssocID="{7AD2EA98-12D3-4203-BB9B-DDCC9315245F}" presName="linear" presStyleCnt="0">
        <dgm:presLayoutVars>
          <dgm:animLvl val="lvl"/>
          <dgm:resizeHandles val="exact"/>
        </dgm:presLayoutVars>
      </dgm:prSet>
      <dgm:spPr/>
    </dgm:pt>
    <dgm:pt modelId="{021D9059-6806-4CC3-8269-F9CC66EAEFD8}" type="pres">
      <dgm:prSet presAssocID="{754AC8E3-2782-43E9-ACF0-1F8B7053D614}" presName="parentText" presStyleLbl="node1" presStyleIdx="0" presStyleCnt="1">
        <dgm:presLayoutVars>
          <dgm:chMax val="0"/>
          <dgm:bulletEnabled val="1"/>
        </dgm:presLayoutVars>
      </dgm:prSet>
      <dgm:spPr/>
    </dgm:pt>
  </dgm:ptLst>
  <dgm:cxnLst>
    <dgm:cxn modelId="{EA26647A-F402-41ED-9057-1EEDBFD778D8}" type="presOf" srcId="{7AD2EA98-12D3-4203-BB9B-DDCC9315245F}" destId="{8AC703E3-FA9B-4D97-926D-39B4429033CB}" srcOrd="0" destOrd="0" presId="urn:microsoft.com/office/officeart/2005/8/layout/vList2"/>
    <dgm:cxn modelId="{41006580-27B4-4562-A749-EA2D634AB352}" srcId="{7AD2EA98-12D3-4203-BB9B-DDCC9315245F}" destId="{754AC8E3-2782-43E9-ACF0-1F8B7053D614}" srcOrd="0" destOrd="0" parTransId="{875EA3CE-FAB2-4C1A-B958-6133396D94AB}" sibTransId="{14249DB7-40EA-462D-8B63-AA04DFDD7418}"/>
    <dgm:cxn modelId="{56845CDD-A3AE-498B-AE2F-3D7F1ECD3C18}" type="presOf" srcId="{754AC8E3-2782-43E9-ACF0-1F8B7053D614}" destId="{021D9059-6806-4CC3-8269-F9CC66EAEFD8}" srcOrd="0" destOrd="0" presId="urn:microsoft.com/office/officeart/2005/8/layout/vList2"/>
    <dgm:cxn modelId="{7414E315-3909-4B0C-95BC-A56C78357D47}" type="presParOf" srcId="{8AC703E3-FA9B-4D97-926D-39B4429033CB}" destId="{021D9059-6806-4CC3-8269-F9CC66EAEFD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ABBD9B-219A-496A-9632-027132A75B6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GB"/>
        </a:p>
      </dgm:t>
    </dgm:pt>
    <dgm:pt modelId="{4D34D794-DD95-4884-83AA-8CC28BBA274D}">
      <dgm:prSet custT="1"/>
      <dgm:spPr>
        <a:solidFill>
          <a:srgbClr val="FF0000"/>
        </a:solidFill>
      </dgm:spPr>
      <dgm:t>
        <a:bodyPr/>
        <a:lstStyle/>
        <a:p>
          <a:pPr algn="ctr" rtl="0"/>
          <a:r>
            <a:rPr lang="en-GB" sz="3000" b="1" cap="all" baseline="0" dirty="0"/>
            <a:t>“Youth-led and NS-owned” concept	</a:t>
          </a:r>
        </a:p>
      </dgm:t>
    </dgm:pt>
    <dgm:pt modelId="{125028A9-2487-4532-9BCB-F7D906B658DD}" type="parTrans" cxnId="{F0B8809E-BFCB-4B94-A38D-349577256B47}">
      <dgm:prSet/>
      <dgm:spPr/>
      <dgm:t>
        <a:bodyPr/>
        <a:lstStyle/>
        <a:p>
          <a:pPr algn="ctr"/>
          <a:endParaRPr lang="en-GB"/>
        </a:p>
      </dgm:t>
    </dgm:pt>
    <dgm:pt modelId="{FDA598BF-2D1C-4CB3-829D-CBCFA6EB0AF8}" type="sibTrans" cxnId="{F0B8809E-BFCB-4B94-A38D-349577256B47}">
      <dgm:prSet/>
      <dgm:spPr/>
      <dgm:t>
        <a:bodyPr/>
        <a:lstStyle/>
        <a:p>
          <a:pPr algn="ctr"/>
          <a:endParaRPr lang="en-GB"/>
        </a:p>
      </dgm:t>
    </dgm:pt>
    <dgm:pt modelId="{244A78A5-B5E0-438D-A800-3827517C77B5}" type="pres">
      <dgm:prSet presAssocID="{34ABBD9B-219A-496A-9632-027132A75B66}" presName="linear" presStyleCnt="0">
        <dgm:presLayoutVars>
          <dgm:animLvl val="lvl"/>
          <dgm:resizeHandles val="exact"/>
        </dgm:presLayoutVars>
      </dgm:prSet>
      <dgm:spPr/>
    </dgm:pt>
    <dgm:pt modelId="{02BA758F-E5D5-46E3-BB6F-164BBDAD4A97}" type="pres">
      <dgm:prSet presAssocID="{4D34D794-DD95-4884-83AA-8CC28BBA274D}" presName="parentText" presStyleLbl="node1" presStyleIdx="0" presStyleCnt="1" custScaleY="117968">
        <dgm:presLayoutVars>
          <dgm:chMax val="0"/>
          <dgm:bulletEnabled val="1"/>
        </dgm:presLayoutVars>
      </dgm:prSet>
      <dgm:spPr/>
    </dgm:pt>
  </dgm:ptLst>
  <dgm:cxnLst>
    <dgm:cxn modelId="{5C2B4451-C725-49A5-B53A-7DB8F80B57A6}" type="presOf" srcId="{34ABBD9B-219A-496A-9632-027132A75B66}" destId="{244A78A5-B5E0-438D-A800-3827517C77B5}" srcOrd="0" destOrd="0" presId="urn:microsoft.com/office/officeart/2005/8/layout/vList2"/>
    <dgm:cxn modelId="{F0B8809E-BFCB-4B94-A38D-349577256B47}" srcId="{34ABBD9B-219A-496A-9632-027132A75B66}" destId="{4D34D794-DD95-4884-83AA-8CC28BBA274D}" srcOrd="0" destOrd="0" parTransId="{125028A9-2487-4532-9BCB-F7D906B658DD}" sibTransId="{FDA598BF-2D1C-4CB3-829D-CBCFA6EB0AF8}"/>
    <dgm:cxn modelId="{FB340EE3-8569-4E74-9D0E-4034AB88946B}" type="presOf" srcId="{4D34D794-DD95-4884-83AA-8CC28BBA274D}" destId="{02BA758F-E5D5-46E3-BB6F-164BBDAD4A97}" srcOrd="0" destOrd="0" presId="urn:microsoft.com/office/officeart/2005/8/layout/vList2"/>
    <dgm:cxn modelId="{EBC652A8-1371-4D0D-8090-E39BD526B94F}" type="presParOf" srcId="{244A78A5-B5E0-438D-A800-3827517C77B5}" destId="{02BA758F-E5D5-46E3-BB6F-164BBDAD4A9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C1FDABA-2817-456E-885B-ACF462B745F0}"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GB"/>
        </a:p>
      </dgm:t>
    </dgm:pt>
    <dgm:pt modelId="{7623D4D0-F988-4DEA-A0D0-0EC961623E3A}">
      <dgm:prSet custT="1"/>
      <dgm:spPr/>
      <dgm:t>
        <a:bodyPr/>
        <a:lstStyle/>
        <a:p>
          <a:pPr rtl="0"/>
          <a:r>
            <a:rPr lang="en-GB" sz="2000" b="1" baseline="0" dirty="0"/>
            <a:t>Young people are </a:t>
          </a:r>
          <a:r>
            <a:rPr lang="en-GB" sz="2000" b="1" u="sng" baseline="0" dirty="0"/>
            <a:t>key actors </a:t>
          </a:r>
          <a:r>
            <a:rPr lang="en-GB" sz="2000" b="1" baseline="0" dirty="0"/>
            <a:t>in building-up and sustaining strong National Societies and thus </a:t>
          </a:r>
          <a:r>
            <a:rPr lang="en-GB" sz="2000" b="1" u="sng" baseline="0" dirty="0"/>
            <a:t>equal partners of adults</a:t>
          </a:r>
          <a:r>
            <a:rPr lang="en-GB" sz="1800" b="1" u="sng" dirty="0"/>
            <a:t>.</a:t>
          </a:r>
          <a:endParaRPr lang="en-GB" sz="2200" b="1" dirty="0"/>
        </a:p>
      </dgm:t>
    </dgm:pt>
    <dgm:pt modelId="{607E33E8-44A1-48C3-B686-EAE062C63FA8}" type="parTrans" cxnId="{213C9CEA-82A4-4721-83E8-C632C6DF3558}">
      <dgm:prSet/>
      <dgm:spPr/>
      <dgm:t>
        <a:bodyPr/>
        <a:lstStyle/>
        <a:p>
          <a:endParaRPr lang="en-GB" sz="1800"/>
        </a:p>
      </dgm:t>
    </dgm:pt>
    <dgm:pt modelId="{8B301B4A-D645-4D3B-A4D6-ACAA33B048B8}" type="sibTrans" cxnId="{213C9CEA-82A4-4721-83E8-C632C6DF3558}">
      <dgm:prSet/>
      <dgm:spPr/>
      <dgm:t>
        <a:bodyPr/>
        <a:lstStyle/>
        <a:p>
          <a:endParaRPr lang="en-GB" sz="1800"/>
        </a:p>
      </dgm:t>
    </dgm:pt>
    <dgm:pt modelId="{30373B15-A1B7-4A80-9B9B-D70A59136978}">
      <dgm:prSet custT="1"/>
      <dgm:spPr/>
      <dgm:t>
        <a:bodyPr/>
        <a:lstStyle/>
        <a:p>
          <a:pPr rtl="0"/>
          <a:r>
            <a:rPr lang="en-GB" sz="1900" b="1" baseline="0" dirty="0"/>
            <a:t>Youth is </a:t>
          </a:r>
          <a:r>
            <a:rPr lang="en-GB" sz="1900" b="1" u="sng" baseline="0" dirty="0"/>
            <a:t>not a homogenous group </a:t>
          </a:r>
          <a:r>
            <a:rPr lang="en-GB" sz="1900" b="1" baseline="0" dirty="0"/>
            <a:t>- intra-group dynamics, gender, age, and diversity are </a:t>
          </a:r>
          <a:r>
            <a:rPr lang="en-GB" sz="1900" b="1" baseline="0"/>
            <a:t>key factors </a:t>
          </a:r>
          <a:r>
            <a:rPr lang="en-GB" sz="1900" b="1" baseline="0" dirty="0"/>
            <a:t>to access resources and equal opportunities.</a:t>
          </a:r>
        </a:p>
      </dgm:t>
    </dgm:pt>
    <dgm:pt modelId="{20458235-8786-4E3F-A9C6-7A72DAD442CF}" type="parTrans" cxnId="{1C66E589-75DE-4C9C-AEA3-297CA3F0BC94}">
      <dgm:prSet/>
      <dgm:spPr/>
      <dgm:t>
        <a:bodyPr/>
        <a:lstStyle/>
        <a:p>
          <a:endParaRPr lang="en-GB" sz="1800"/>
        </a:p>
      </dgm:t>
    </dgm:pt>
    <dgm:pt modelId="{935D73B5-9181-424B-A2E8-016C46C35BDE}" type="sibTrans" cxnId="{1C66E589-75DE-4C9C-AEA3-297CA3F0BC94}">
      <dgm:prSet/>
      <dgm:spPr/>
      <dgm:t>
        <a:bodyPr/>
        <a:lstStyle/>
        <a:p>
          <a:endParaRPr lang="en-GB" sz="1800"/>
        </a:p>
      </dgm:t>
    </dgm:pt>
    <dgm:pt modelId="{6BFB082B-133D-452F-AA84-7C237A4CDF8B}">
      <dgm:prSet custT="1"/>
      <dgm:spPr/>
      <dgm:t>
        <a:bodyPr/>
        <a:lstStyle/>
        <a:p>
          <a:pPr rtl="0"/>
          <a:r>
            <a:rPr lang="en-IE" sz="2000" b="1" baseline="0" dirty="0"/>
            <a:t>Working with RCRC  does not inherently benefit </a:t>
          </a:r>
          <a:r>
            <a:rPr lang="en-IE" sz="2000" b="1" u="sng" baseline="0" dirty="0"/>
            <a:t>only young people</a:t>
          </a:r>
          <a:r>
            <a:rPr lang="en-IE" sz="2000" b="1" u="none" baseline="0" dirty="0"/>
            <a:t>, </a:t>
          </a:r>
          <a:r>
            <a:rPr lang="en-IE" sz="2000" b="1" u="sng" baseline="0" dirty="0"/>
            <a:t> </a:t>
          </a:r>
          <a:r>
            <a:rPr lang="en-IE" sz="2000" b="1" baseline="0" dirty="0"/>
            <a:t>but also </a:t>
          </a:r>
          <a:r>
            <a:rPr lang="en-IE" sz="2000" b="1" u="sng" baseline="0" dirty="0"/>
            <a:t>the communities they reside in</a:t>
          </a:r>
          <a:r>
            <a:rPr lang="en-IE" sz="2000" b="1" baseline="0" dirty="0"/>
            <a:t>. </a:t>
          </a:r>
          <a:endParaRPr lang="en-GB" sz="2000" b="1" baseline="0" dirty="0"/>
        </a:p>
      </dgm:t>
    </dgm:pt>
    <dgm:pt modelId="{F0D733A5-FBD8-40E3-A61A-943A1C96E645}" type="parTrans" cxnId="{3515A421-422D-424F-B8B4-8F0C8F7AAAF6}">
      <dgm:prSet/>
      <dgm:spPr/>
      <dgm:t>
        <a:bodyPr/>
        <a:lstStyle/>
        <a:p>
          <a:endParaRPr lang="en-GB" sz="1800"/>
        </a:p>
      </dgm:t>
    </dgm:pt>
    <dgm:pt modelId="{3C683120-7FE5-47BD-9DF8-1C5B9AD193A7}" type="sibTrans" cxnId="{3515A421-422D-424F-B8B4-8F0C8F7AAAF6}">
      <dgm:prSet/>
      <dgm:spPr/>
      <dgm:t>
        <a:bodyPr/>
        <a:lstStyle/>
        <a:p>
          <a:endParaRPr lang="en-GB" sz="1800"/>
        </a:p>
      </dgm:t>
    </dgm:pt>
    <dgm:pt modelId="{609BF916-18D6-4DCF-83A5-032721E4F110}">
      <dgm:prSet custT="1"/>
      <dgm:spPr/>
      <dgm:t>
        <a:bodyPr/>
        <a:lstStyle/>
        <a:p>
          <a:pPr rtl="0"/>
          <a:r>
            <a:rPr lang="en-GB" sz="2000" b="1" baseline="0" dirty="0"/>
            <a:t>Youth in RCRC is a </a:t>
          </a:r>
          <a:r>
            <a:rPr lang="en-GB" sz="2000" b="1" u="sng" baseline="0" dirty="0"/>
            <a:t>threshold for inclusion and engagement</a:t>
          </a:r>
          <a:r>
            <a:rPr lang="en-GB" sz="2000" b="1" baseline="0" dirty="0"/>
            <a:t> of other vulnerable and marginalized groups</a:t>
          </a:r>
          <a:r>
            <a:rPr lang="en-GB" sz="1800" b="1" dirty="0"/>
            <a:t>. </a:t>
          </a:r>
          <a:endParaRPr lang="en-GB" sz="2200" b="1" dirty="0"/>
        </a:p>
      </dgm:t>
    </dgm:pt>
    <dgm:pt modelId="{273744C3-4D24-4082-ACC2-D80641134E24}" type="parTrans" cxnId="{5A64A41C-5D4C-4439-BB90-E94B6C3C142F}">
      <dgm:prSet/>
      <dgm:spPr/>
      <dgm:t>
        <a:bodyPr/>
        <a:lstStyle/>
        <a:p>
          <a:endParaRPr lang="en-GB" sz="1800"/>
        </a:p>
      </dgm:t>
    </dgm:pt>
    <dgm:pt modelId="{8ADC759A-612C-4B02-B5D7-52211316E487}" type="sibTrans" cxnId="{5A64A41C-5D4C-4439-BB90-E94B6C3C142F}">
      <dgm:prSet/>
      <dgm:spPr/>
      <dgm:t>
        <a:bodyPr/>
        <a:lstStyle/>
        <a:p>
          <a:endParaRPr lang="en-GB" sz="1800"/>
        </a:p>
      </dgm:t>
    </dgm:pt>
    <dgm:pt modelId="{CBD9809E-6F86-4ACB-A6E5-DC7356661330}" type="pres">
      <dgm:prSet presAssocID="{0C1FDABA-2817-456E-885B-ACF462B745F0}" presName="Name0" presStyleCnt="0">
        <dgm:presLayoutVars>
          <dgm:dir/>
          <dgm:resizeHandles val="exact"/>
        </dgm:presLayoutVars>
      </dgm:prSet>
      <dgm:spPr/>
    </dgm:pt>
    <dgm:pt modelId="{3A840B30-ED29-4522-9CA9-6A085DC82D83}" type="pres">
      <dgm:prSet presAssocID="{7623D4D0-F988-4DEA-A0D0-0EC961623E3A}" presName="node" presStyleLbl="node1" presStyleIdx="0" presStyleCnt="4">
        <dgm:presLayoutVars>
          <dgm:bulletEnabled val="1"/>
        </dgm:presLayoutVars>
      </dgm:prSet>
      <dgm:spPr/>
    </dgm:pt>
    <dgm:pt modelId="{9655C24C-32DC-4580-8E7D-28024B61EF34}" type="pres">
      <dgm:prSet presAssocID="{8B301B4A-D645-4D3B-A4D6-ACAA33B048B8}" presName="sibTrans" presStyleCnt="0"/>
      <dgm:spPr/>
    </dgm:pt>
    <dgm:pt modelId="{5245F500-0A76-40FA-B5FF-85412E0258B1}" type="pres">
      <dgm:prSet presAssocID="{30373B15-A1B7-4A80-9B9B-D70A59136978}" presName="node" presStyleLbl="node1" presStyleIdx="1" presStyleCnt="4">
        <dgm:presLayoutVars>
          <dgm:bulletEnabled val="1"/>
        </dgm:presLayoutVars>
      </dgm:prSet>
      <dgm:spPr/>
    </dgm:pt>
    <dgm:pt modelId="{3DFFF035-627C-4CAF-B7CF-063AE545782F}" type="pres">
      <dgm:prSet presAssocID="{935D73B5-9181-424B-A2E8-016C46C35BDE}" presName="sibTrans" presStyleCnt="0"/>
      <dgm:spPr/>
    </dgm:pt>
    <dgm:pt modelId="{0408C47F-717B-4091-8B73-DA3C9FC5870C}" type="pres">
      <dgm:prSet presAssocID="{6BFB082B-133D-452F-AA84-7C237A4CDF8B}" presName="node" presStyleLbl="node1" presStyleIdx="2" presStyleCnt="4">
        <dgm:presLayoutVars>
          <dgm:bulletEnabled val="1"/>
        </dgm:presLayoutVars>
      </dgm:prSet>
      <dgm:spPr/>
    </dgm:pt>
    <dgm:pt modelId="{218C9E03-EA0B-47C1-8247-0EBBCC3F9F2D}" type="pres">
      <dgm:prSet presAssocID="{3C683120-7FE5-47BD-9DF8-1C5B9AD193A7}" presName="sibTrans" presStyleCnt="0"/>
      <dgm:spPr/>
    </dgm:pt>
    <dgm:pt modelId="{2F662C60-8271-45A2-8F8A-C908EC0A6A0F}" type="pres">
      <dgm:prSet presAssocID="{609BF916-18D6-4DCF-83A5-032721E4F110}" presName="node" presStyleLbl="node1" presStyleIdx="3" presStyleCnt="4" custLinFactNeighborX="45425" custLinFactNeighborY="632">
        <dgm:presLayoutVars>
          <dgm:bulletEnabled val="1"/>
        </dgm:presLayoutVars>
      </dgm:prSet>
      <dgm:spPr/>
    </dgm:pt>
  </dgm:ptLst>
  <dgm:cxnLst>
    <dgm:cxn modelId="{57150705-52B8-4E9C-89FE-3E2CD49F6DD4}" type="presOf" srcId="{6BFB082B-133D-452F-AA84-7C237A4CDF8B}" destId="{0408C47F-717B-4091-8B73-DA3C9FC5870C}" srcOrd="0" destOrd="0" presId="urn:microsoft.com/office/officeart/2005/8/layout/hList6"/>
    <dgm:cxn modelId="{5A64A41C-5D4C-4439-BB90-E94B6C3C142F}" srcId="{0C1FDABA-2817-456E-885B-ACF462B745F0}" destId="{609BF916-18D6-4DCF-83A5-032721E4F110}" srcOrd="3" destOrd="0" parTransId="{273744C3-4D24-4082-ACC2-D80641134E24}" sibTransId="{8ADC759A-612C-4B02-B5D7-52211316E487}"/>
    <dgm:cxn modelId="{3515A421-422D-424F-B8B4-8F0C8F7AAAF6}" srcId="{0C1FDABA-2817-456E-885B-ACF462B745F0}" destId="{6BFB082B-133D-452F-AA84-7C237A4CDF8B}" srcOrd="2" destOrd="0" parTransId="{F0D733A5-FBD8-40E3-A61A-943A1C96E645}" sibTransId="{3C683120-7FE5-47BD-9DF8-1C5B9AD193A7}"/>
    <dgm:cxn modelId="{4FF5256D-B93A-4CBD-A95B-BFEA4492D663}" type="presOf" srcId="{30373B15-A1B7-4A80-9B9B-D70A59136978}" destId="{5245F500-0A76-40FA-B5FF-85412E0258B1}" srcOrd="0" destOrd="0" presId="urn:microsoft.com/office/officeart/2005/8/layout/hList6"/>
    <dgm:cxn modelId="{ACAACC78-9A9A-4CAC-A71B-B55977BB525B}" type="presOf" srcId="{7623D4D0-F988-4DEA-A0D0-0EC961623E3A}" destId="{3A840B30-ED29-4522-9CA9-6A085DC82D83}" srcOrd="0" destOrd="0" presId="urn:microsoft.com/office/officeart/2005/8/layout/hList6"/>
    <dgm:cxn modelId="{1C66E589-75DE-4C9C-AEA3-297CA3F0BC94}" srcId="{0C1FDABA-2817-456E-885B-ACF462B745F0}" destId="{30373B15-A1B7-4A80-9B9B-D70A59136978}" srcOrd="1" destOrd="0" parTransId="{20458235-8786-4E3F-A9C6-7A72DAD442CF}" sibTransId="{935D73B5-9181-424B-A2E8-016C46C35BDE}"/>
    <dgm:cxn modelId="{D1C4D5AE-C77A-43CA-AAF8-E838BCCF9AFB}" type="presOf" srcId="{0C1FDABA-2817-456E-885B-ACF462B745F0}" destId="{CBD9809E-6F86-4ACB-A6E5-DC7356661330}" srcOrd="0" destOrd="0" presId="urn:microsoft.com/office/officeart/2005/8/layout/hList6"/>
    <dgm:cxn modelId="{213C9CEA-82A4-4721-83E8-C632C6DF3558}" srcId="{0C1FDABA-2817-456E-885B-ACF462B745F0}" destId="{7623D4D0-F988-4DEA-A0D0-0EC961623E3A}" srcOrd="0" destOrd="0" parTransId="{607E33E8-44A1-48C3-B686-EAE062C63FA8}" sibTransId="{8B301B4A-D645-4D3B-A4D6-ACAA33B048B8}"/>
    <dgm:cxn modelId="{78D816F0-3093-4D2D-8D8C-FCA1A5F7BA5D}" type="presOf" srcId="{609BF916-18D6-4DCF-83A5-032721E4F110}" destId="{2F662C60-8271-45A2-8F8A-C908EC0A6A0F}" srcOrd="0" destOrd="0" presId="urn:microsoft.com/office/officeart/2005/8/layout/hList6"/>
    <dgm:cxn modelId="{C77C4D56-1A9B-4519-80EB-BFF76AF02FD4}" type="presParOf" srcId="{CBD9809E-6F86-4ACB-A6E5-DC7356661330}" destId="{3A840B30-ED29-4522-9CA9-6A085DC82D83}" srcOrd="0" destOrd="0" presId="urn:microsoft.com/office/officeart/2005/8/layout/hList6"/>
    <dgm:cxn modelId="{727845BE-27C7-4FC0-8EB4-D1E7A1CDD605}" type="presParOf" srcId="{CBD9809E-6F86-4ACB-A6E5-DC7356661330}" destId="{9655C24C-32DC-4580-8E7D-28024B61EF34}" srcOrd="1" destOrd="0" presId="urn:microsoft.com/office/officeart/2005/8/layout/hList6"/>
    <dgm:cxn modelId="{F42BA602-0A1A-4471-9F5F-F40B3688219D}" type="presParOf" srcId="{CBD9809E-6F86-4ACB-A6E5-DC7356661330}" destId="{5245F500-0A76-40FA-B5FF-85412E0258B1}" srcOrd="2" destOrd="0" presId="urn:microsoft.com/office/officeart/2005/8/layout/hList6"/>
    <dgm:cxn modelId="{D1E606D0-0771-4818-A28A-1A96C5C8800B}" type="presParOf" srcId="{CBD9809E-6F86-4ACB-A6E5-DC7356661330}" destId="{3DFFF035-627C-4CAF-B7CF-063AE545782F}" srcOrd="3" destOrd="0" presId="urn:microsoft.com/office/officeart/2005/8/layout/hList6"/>
    <dgm:cxn modelId="{8C1E07B2-8574-46BF-92A0-935A7B7BA00F}" type="presParOf" srcId="{CBD9809E-6F86-4ACB-A6E5-DC7356661330}" destId="{0408C47F-717B-4091-8B73-DA3C9FC5870C}" srcOrd="4" destOrd="0" presId="urn:microsoft.com/office/officeart/2005/8/layout/hList6"/>
    <dgm:cxn modelId="{EBA3E1F3-6261-493A-83E2-1F3B6A6FB04D}" type="presParOf" srcId="{CBD9809E-6F86-4ACB-A6E5-DC7356661330}" destId="{218C9E03-EA0B-47C1-8247-0EBBCC3F9F2D}" srcOrd="5" destOrd="0" presId="urn:microsoft.com/office/officeart/2005/8/layout/hList6"/>
    <dgm:cxn modelId="{33428B2B-C087-452B-8066-93471E8A9DE0}" type="presParOf" srcId="{CBD9809E-6F86-4ACB-A6E5-DC7356661330}" destId="{2F662C60-8271-45A2-8F8A-C908EC0A6A0F}" srcOrd="6" destOrd="0" presId="urn:microsoft.com/office/officeart/2005/8/layout/hList6"/>
  </dgm:cxnLst>
  <dgm:bg>
    <a:noFill/>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34ABBD9B-219A-496A-9632-027132A75B66}"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GB"/>
        </a:p>
      </dgm:t>
    </dgm:pt>
    <dgm:pt modelId="{4D34D794-DD95-4884-83AA-8CC28BBA274D}">
      <dgm:prSet custT="1"/>
      <dgm:spPr>
        <a:solidFill>
          <a:srgbClr val="FF0000"/>
        </a:solidFill>
      </dgm:spPr>
      <dgm:t>
        <a:bodyPr/>
        <a:lstStyle/>
        <a:p>
          <a:pPr algn="ctr" rtl="0"/>
          <a:r>
            <a:rPr lang="en-GB" sz="2800" b="1" dirty="0"/>
            <a:t>LACK of SUPPORT to and INVESTMENTS in </a:t>
          </a:r>
        </a:p>
        <a:p>
          <a:pPr algn="ctr" rtl="0"/>
          <a:r>
            <a:rPr lang="en-GB" sz="2800" b="1" u="sng" dirty="0"/>
            <a:t>youth development</a:t>
          </a:r>
          <a:r>
            <a:rPr lang="en-GB" sz="2800" b="1" dirty="0"/>
            <a:t>  ARE SHORT-SIGHTED.	</a:t>
          </a:r>
          <a:endParaRPr lang="en-GB" sz="2800" b="1" cap="all" baseline="0" dirty="0"/>
        </a:p>
      </dgm:t>
    </dgm:pt>
    <dgm:pt modelId="{125028A9-2487-4532-9BCB-F7D906B658DD}" type="parTrans" cxnId="{F0B8809E-BFCB-4B94-A38D-349577256B47}">
      <dgm:prSet/>
      <dgm:spPr/>
      <dgm:t>
        <a:bodyPr/>
        <a:lstStyle/>
        <a:p>
          <a:pPr algn="ctr"/>
          <a:endParaRPr lang="en-GB"/>
        </a:p>
      </dgm:t>
    </dgm:pt>
    <dgm:pt modelId="{FDA598BF-2D1C-4CB3-829D-CBCFA6EB0AF8}" type="sibTrans" cxnId="{F0B8809E-BFCB-4B94-A38D-349577256B47}">
      <dgm:prSet/>
      <dgm:spPr/>
      <dgm:t>
        <a:bodyPr/>
        <a:lstStyle/>
        <a:p>
          <a:pPr algn="ctr"/>
          <a:endParaRPr lang="en-GB"/>
        </a:p>
      </dgm:t>
    </dgm:pt>
    <dgm:pt modelId="{244A78A5-B5E0-438D-A800-3827517C77B5}" type="pres">
      <dgm:prSet presAssocID="{34ABBD9B-219A-496A-9632-027132A75B66}" presName="linear" presStyleCnt="0">
        <dgm:presLayoutVars>
          <dgm:animLvl val="lvl"/>
          <dgm:resizeHandles val="exact"/>
        </dgm:presLayoutVars>
      </dgm:prSet>
      <dgm:spPr/>
    </dgm:pt>
    <dgm:pt modelId="{02BA758F-E5D5-46E3-BB6F-164BBDAD4A97}" type="pres">
      <dgm:prSet presAssocID="{4D34D794-DD95-4884-83AA-8CC28BBA274D}" presName="parentText" presStyleLbl="node1" presStyleIdx="0" presStyleCnt="1" custScaleY="281282">
        <dgm:presLayoutVars>
          <dgm:chMax val="0"/>
          <dgm:bulletEnabled val="1"/>
        </dgm:presLayoutVars>
      </dgm:prSet>
      <dgm:spPr/>
    </dgm:pt>
  </dgm:ptLst>
  <dgm:cxnLst>
    <dgm:cxn modelId="{B5139C25-F194-4377-BA7F-B8FDACA03A0B}" type="presOf" srcId="{34ABBD9B-219A-496A-9632-027132A75B66}" destId="{244A78A5-B5E0-438D-A800-3827517C77B5}" srcOrd="0" destOrd="0" presId="urn:microsoft.com/office/officeart/2005/8/layout/vList2"/>
    <dgm:cxn modelId="{9A921D83-9004-4084-91D3-6A510315D740}" type="presOf" srcId="{4D34D794-DD95-4884-83AA-8CC28BBA274D}" destId="{02BA758F-E5D5-46E3-BB6F-164BBDAD4A97}" srcOrd="0" destOrd="0" presId="urn:microsoft.com/office/officeart/2005/8/layout/vList2"/>
    <dgm:cxn modelId="{F0B8809E-BFCB-4B94-A38D-349577256B47}" srcId="{34ABBD9B-219A-496A-9632-027132A75B66}" destId="{4D34D794-DD95-4884-83AA-8CC28BBA274D}" srcOrd="0" destOrd="0" parTransId="{125028A9-2487-4532-9BCB-F7D906B658DD}" sibTransId="{FDA598BF-2D1C-4CB3-829D-CBCFA6EB0AF8}"/>
    <dgm:cxn modelId="{D7956C35-5D04-464F-A44B-8449E689F747}" type="presParOf" srcId="{244A78A5-B5E0-438D-A800-3827517C77B5}" destId="{02BA758F-E5D5-46E3-BB6F-164BBDAD4A97}"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AD35D84B-319D-4664-ACA7-7B5CFDF05362}"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GB"/>
        </a:p>
      </dgm:t>
    </dgm:pt>
    <dgm:pt modelId="{2213144D-581F-407E-800E-D2C8CE3923BE}">
      <dgm:prSet custT="1"/>
      <dgm:spPr>
        <a:solidFill>
          <a:srgbClr val="FF0000"/>
        </a:solidFill>
      </dgm:spPr>
      <dgm:t>
        <a:bodyPr/>
        <a:lstStyle/>
        <a:p>
          <a:pPr algn="ctr" rtl="0"/>
          <a:endParaRPr lang="en-GB" sz="4000" b="1" cap="all" baseline="0" dirty="0"/>
        </a:p>
        <a:p>
          <a:pPr algn="ctr" rtl="0"/>
          <a:r>
            <a:rPr lang="en-GB" sz="4000" b="1" cap="all" baseline="0" dirty="0"/>
            <a:t>Magical number of the Y.E.S.</a:t>
          </a:r>
        </a:p>
        <a:p>
          <a:pPr algn="ctr" rtl="0"/>
          <a:r>
            <a:rPr lang="en-GB" sz="3000" b="1" i="1" cap="none" baseline="0" dirty="0"/>
            <a:t>		</a:t>
          </a:r>
          <a:endParaRPr lang="en-GB" sz="3000" b="1" cap="all" baseline="0" dirty="0"/>
        </a:p>
      </dgm:t>
    </dgm:pt>
    <dgm:pt modelId="{793CB1F0-6287-4E00-A721-8A4C1EB45784}" type="parTrans" cxnId="{E1B464DE-C945-41C6-8CFB-DA157BC1180B}">
      <dgm:prSet/>
      <dgm:spPr/>
      <dgm:t>
        <a:bodyPr/>
        <a:lstStyle/>
        <a:p>
          <a:endParaRPr lang="en-GB"/>
        </a:p>
      </dgm:t>
    </dgm:pt>
    <dgm:pt modelId="{8CB5DF17-E3A4-4DBF-8388-11B12220FAF1}" type="sibTrans" cxnId="{E1B464DE-C945-41C6-8CFB-DA157BC1180B}">
      <dgm:prSet/>
      <dgm:spPr/>
      <dgm:t>
        <a:bodyPr/>
        <a:lstStyle/>
        <a:p>
          <a:endParaRPr lang="en-GB"/>
        </a:p>
      </dgm:t>
    </dgm:pt>
    <dgm:pt modelId="{905BEA53-B7E8-441D-BE29-AEC54BD67055}" type="pres">
      <dgm:prSet presAssocID="{AD35D84B-319D-4664-ACA7-7B5CFDF05362}" presName="linear" presStyleCnt="0">
        <dgm:presLayoutVars>
          <dgm:animLvl val="lvl"/>
          <dgm:resizeHandles val="exact"/>
        </dgm:presLayoutVars>
      </dgm:prSet>
      <dgm:spPr/>
    </dgm:pt>
    <dgm:pt modelId="{CF14603E-FB22-4A3E-BDFC-2B261F9C83F4}" type="pres">
      <dgm:prSet presAssocID="{2213144D-581F-407E-800E-D2C8CE3923BE}" presName="parentText" presStyleLbl="node1" presStyleIdx="0" presStyleCnt="1" custScaleY="223818">
        <dgm:presLayoutVars>
          <dgm:chMax val="0"/>
          <dgm:bulletEnabled val="1"/>
        </dgm:presLayoutVars>
      </dgm:prSet>
      <dgm:spPr/>
    </dgm:pt>
  </dgm:ptLst>
  <dgm:cxnLst>
    <dgm:cxn modelId="{EF7C41A3-6A36-4385-8EC5-4F3286C58801}" type="presOf" srcId="{2213144D-581F-407E-800E-D2C8CE3923BE}" destId="{CF14603E-FB22-4A3E-BDFC-2B261F9C83F4}" srcOrd="0" destOrd="0" presId="urn:microsoft.com/office/officeart/2005/8/layout/vList2"/>
    <dgm:cxn modelId="{90F821AD-EA7B-4AB2-8E55-0C77D1BB8260}" type="presOf" srcId="{AD35D84B-319D-4664-ACA7-7B5CFDF05362}" destId="{905BEA53-B7E8-441D-BE29-AEC54BD67055}" srcOrd="0" destOrd="0" presId="urn:microsoft.com/office/officeart/2005/8/layout/vList2"/>
    <dgm:cxn modelId="{E1B464DE-C945-41C6-8CFB-DA157BC1180B}" srcId="{AD35D84B-319D-4664-ACA7-7B5CFDF05362}" destId="{2213144D-581F-407E-800E-D2C8CE3923BE}" srcOrd="0" destOrd="0" parTransId="{793CB1F0-6287-4E00-A721-8A4C1EB45784}" sibTransId="{8CB5DF17-E3A4-4DBF-8388-11B12220FAF1}"/>
    <dgm:cxn modelId="{1DF6DAB7-56B7-46A2-B06F-54672A5F29A2}" type="presParOf" srcId="{905BEA53-B7E8-441D-BE29-AEC54BD67055}" destId="{CF14603E-FB22-4A3E-BDFC-2B261F9C83F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AD35D84B-319D-4664-ACA7-7B5CFDF05362}"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GB"/>
        </a:p>
      </dgm:t>
    </dgm:pt>
    <dgm:pt modelId="{2213144D-581F-407E-800E-D2C8CE3923BE}">
      <dgm:prSet custT="1"/>
      <dgm:spPr>
        <a:solidFill>
          <a:srgbClr val="FF0000"/>
        </a:solidFill>
      </dgm:spPr>
      <dgm:t>
        <a:bodyPr/>
        <a:lstStyle/>
        <a:p>
          <a:pPr algn="ctr" rtl="0"/>
          <a:endParaRPr lang="en-GB" sz="4000" b="1" cap="all" baseline="0" dirty="0"/>
        </a:p>
        <a:p>
          <a:pPr algn="ctr" rtl="0"/>
          <a:r>
            <a:rPr lang="en-GB" sz="4000" b="1" cap="all" baseline="0" dirty="0"/>
            <a:t>The IFRC Y.E.S. is …</a:t>
          </a:r>
        </a:p>
        <a:p>
          <a:pPr algn="ctr" rtl="0"/>
          <a:r>
            <a:rPr lang="en-GB" sz="3000" b="1" i="1" cap="none" baseline="0" dirty="0"/>
            <a:t>		</a:t>
          </a:r>
          <a:endParaRPr lang="en-GB" sz="3000" b="1" cap="all" baseline="0" dirty="0"/>
        </a:p>
      </dgm:t>
    </dgm:pt>
    <dgm:pt modelId="{793CB1F0-6287-4E00-A721-8A4C1EB45784}" type="parTrans" cxnId="{E1B464DE-C945-41C6-8CFB-DA157BC1180B}">
      <dgm:prSet/>
      <dgm:spPr/>
      <dgm:t>
        <a:bodyPr/>
        <a:lstStyle/>
        <a:p>
          <a:endParaRPr lang="en-GB"/>
        </a:p>
      </dgm:t>
    </dgm:pt>
    <dgm:pt modelId="{8CB5DF17-E3A4-4DBF-8388-11B12220FAF1}" type="sibTrans" cxnId="{E1B464DE-C945-41C6-8CFB-DA157BC1180B}">
      <dgm:prSet/>
      <dgm:spPr/>
      <dgm:t>
        <a:bodyPr/>
        <a:lstStyle/>
        <a:p>
          <a:endParaRPr lang="en-GB"/>
        </a:p>
      </dgm:t>
    </dgm:pt>
    <dgm:pt modelId="{905BEA53-B7E8-441D-BE29-AEC54BD67055}" type="pres">
      <dgm:prSet presAssocID="{AD35D84B-319D-4664-ACA7-7B5CFDF05362}" presName="linear" presStyleCnt="0">
        <dgm:presLayoutVars>
          <dgm:animLvl val="lvl"/>
          <dgm:resizeHandles val="exact"/>
        </dgm:presLayoutVars>
      </dgm:prSet>
      <dgm:spPr/>
    </dgm:pt>
    <dgm:pt modelId="{CF14603E-FB22-4A3E-BDFC-2B261F9C83F4}" type="pres">
      <dgm:prSet presAssocID="{2213144D-581F-407E-800E-D2C8CE3923BE}" presName="parentText" presStyleLbl="node1" presStyleIdx="0" presStyleCnt="1" custScaleY="223818">
        <dgm:presLayoutVars>
          <dgm:chMax val="0"/>
          <dgm:bulletEnabled val="1"/>
        </dgm:presLayoutVars>
      </dgm:prSet>
      <dgm:spPr/>
    </dgm:pt>
  </dgm:ptLst>
  <dgm:cxnLst>
    <dgm:cxn modelId="{CFD2B94F-B467-46BE-8970-C3AA5D336CE4}" type="presOf" srcId="{AD35D84B-319D-4664-ACA7-7B5CFDF05362}" destId="{905BEA53-B7E8-441D-BE29-AEC54BD67055}" srcOrd="0" destOrd="0" presId="urn:microsoft.com/office/officeart/2005/8/layout/vList2"/>
    <dgm:cxn modelId="{367A93DA-4BD8-46B6-BCA4-623DA8F5C064}" type="presOf" srcId="{2213144D-581F-407E-800E-D2C8CE3923BE}" destId="{CF14603E-FB22-4A3E-BDFC-2B261F9C83F4}" srcOrd="0" destOrd="0" presId="urn:microsoft.com/office/officeart/2005/8/layout/vList2"/>
    <dgm:cxn modelId="{E1B464DE-C945-41C6-8CFB-DA157BC1180B}" srcId="{AD35D84B-319D-4664-ACA7-7B5CFDF05362}" destId="{2213144D-581F-407E-800E-D2C8CE3923BE}" srcOrd="0" destOrd="0" parTransId="{793CB1F0-6287-4E00-A721-8A4C1EB45784}" sibTransId="{8CB5DF17-E3A4-4DBF-8388-11B12220FAF1}"/>
    <dgm:cxn modelId="{DD6A722A-4947-4451-85E9-8FFD784B0069}" type="presParOf" srcId="{905BEA53-B7E8-441D-BE29-AEC54BD67055}" destId="{CF14603E-FB22-4A3E-BDFC-2B261F9C83F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5BC2D-985D-46CA-924A-DEB872135333}">
      <dsp:nvSpPr>
        <dsp:cNvPr id="0" name=""/>
        <dsp:cNvSpPr/>
      </dsp:nvSpPr>
      <dsp:spPr>
        <a:xfrm>
          <a:off x="0" y="245175"/>
          <a:ext cx="9144000" cy="1090226"/>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rtl="0">
            <a:lnSpc>
              <a:spcPct val="90000"/>
            </a:lnSpc>
            <a:spcBef>
              <a:spcPct val="0"/>
            </a:spcBef>
            <a:spcAft>
              <a:spcPct val="35000"/>
            </a:spcAft>
            <a:buNone/>
          </a:pPr>
          <a:r>
            <a:rPr lang="en-GB" sz="4500" b="1" kern="1200" dirty="0"/>
            <a:t>IFRC Youth Engagement Strategy</a:t>
          </a:r>
        </a:p>
      </dsp:txBody>
      <dsp:txXfrm>
        <a:off x="53220" y="298395"/>
        <a:ext cx="9037560" cy="9837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4603E-FB22-4A3E-BDFC-2B261F9C83F4}">
      <dsp:nvSpPr>
        <dsp:cNvPr id="0" name=""/>
        <dsp:cNvSpPr/>
      </dsp:nvSpPr>
      <dsp:spPr>
        <a:xfrm>
          <a:off x="0" y="2880"/>
          <a:ext cx="9144000" cy="78624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1" kern="1200" cap="all" baseline="0" dirty="0"/>
            <a:t>the IFRC Policy and the IFRC Y.E.S. ARE </a:t>
          </a:r>
          <a:r>
            <a:rPr lang="en-GB" sz="3000" b="1" i="1" kern="1200" cap="none" baseline="0" dirty="0"/>
            <a:t>for </a:t>
          </a:r>
          <a:r>
            <a:rPr lang="en-GB" sz="3000" b="1" kern="1200" cap="all" baseline="0" dirty="0"/>
            <a:t>NS</a:t>
          </a:r>
          <a:r>
            <a:rPr lang="en-GB" sz="3000" b="1" kern="1200" cap="none" baseline="0" dirty="0"/>
            <a:t>s</a:t>
          </a:r>
        </a:p>
      </dsp:txBody>
      <dsp:txXfrm>
        <a:off x="38381" y="41261"/>
        <a:ext cx="9067238" cy="7094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D547E8-7949-4283-9207-8A37AC0D30F1}">
      <dsp:nvSpPr>
        <dsp:cNvPr id="0" name=""/>
        <dsp:cNvSpPr/>
      </dsp:nvSpPr>
      <dsp:spPr>
        <a:xfrm>
          <a:off x="5695500" y="1020730"/>
          <a:ext cx="2484477" cy="248493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DB9937-1F1C-4EE8-892E-B78AABA4C2AB}">
      <dsp:nvSpPr>
        <dsp:cNvPr id="0" name=""/>
        <dsp:cNvSpPr/>
      </dsp:nvSpPr>
      <dsp:spPr>
        <a:xfrm>
          <a:off x="5777992" y="1103576"/>
          <a:ext cx="2319492" cy="2319245"/>
        </a:xfrm>
        <a:prstGeom prst="ellipse">
          <a:avLst/>
        </a:prstGeom>
        <a:solidFill>
          <a:schemeClr val="lt1">
            <a:hueOff val="0"/>
            <a:satOff val="0"/>
            <a:lumOff val="0"/>
          </a:schemeClr>
        </a:solidFill>
        <a:ln w="25400" cap="rnd"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b="1" i="0" u="none" strike="noStrike" kern="1200" baseline="0" dirty="0">
              <a:solidFill>
                <a:schemeClr val="tx1"/>
              </a:solidFill>
              <a:latin typeface="+mn-lt"/>
              <a:ea typeface="+mn-ea"/>
              <a:cs typeface="+mn-cs"/>
            </a:rPr>
            <a:t>A National</a:t>
          </a:r>
        </a:p>
        <a:p>
          <a:pPr marL="0" lvl="0" indent="0" algn="ctr" defTabSz="844550">
            <a:lnSpc>
              <a:spcPct val="90000"/>
            </a:lnSpc>
            <a:spcBef>
              <a:spcPct val="0"/>
            </a:spcBef>
            <a:spcAft>
              <a:spcPct val="35000"/>
            </a:spcAft>
            <a:buNone/>
          </a:pPr>
          <a:r>
            <a:rPr lang="en-GB" sz="1900" b="1" i="0" u="none" strike="noStrike" kern="1200" baseline="0" dirty="0">
              <a:solidFill>
                <a:schemeClr val="tx1"/>
              </a:solidFill>
              <a:latin typeface="+mn-lt"/>
              <a:ea typeface="+mn-ea"/>
              <a:cs typeface="+mn-cs"/>
            </a:rPr>
            <a:t>Society owned</a:t>
          </a:r>
        </a:p>
        <a:p>
          <a:pPr marL="0" lvl="0" indent="0" algn="ctr" defTabSz="844550">
            <a:lnSpc>
              <a:spcPct val="90000"/>
            </a:lnSpc>
            <a:spcBef>
              <a:spcPct val="0"/>
            </a:spcBef>
            <a:spcAft>
              <a:spcPct val="35000"/>
            </a:spcAft>
            <a:buNone/>
          </a:pPr>
          <a:r>
            <a:rPr lang="en-GB" sz="1900" b="1" i="0" u="none" strike="noStrike" kern="1200" baseline="0" dirty="0">
              <a:solidFill>
                <a:schemeClr val="tx1"/>
              </a:solidFill>
              <a:latin typeface="+mn-lt"/>
              <a:ea typeface="+mn-ea"/>
              <a:cs typeface="+mn-cs"/>
            </a:rPr>
            <a:t>youth policy</a:t>
          </a:r>
        </a:p>
        <a:p>
          <a:pPr marL="0" lvl="0" indent="0" algn="ctr" defTabSz="844550">
            <a:lnSpc>
              <a:spcPct val="90000"/>
            </a:lnSpc>
            <a:spcBef>
              <a:spcPct val="0"/>
            </a:spcBef>
            <a:spcAft>
              <a:spcPct val="35000"/>
            </a:spcAft>
            <a:buNone/>
          </a:pPr>
          <a:r>
            <a:rPr lang="en-GB" sz="1900" b="1" i="0" u="none" strike="noStrike" kern="1200" baseline="0" dirty="0">
              <a:solidFill>
                <a:schemeClr val="tx1"/>
              </a:solidFill>
              <a:latin typeface="+mn-lt"/>
              <a:ea typeface="+mn-ea"/>
              <a:cs typeface="+mn-cs"/>
            </a:rPr>
            <a:t>and youth</a:t>
          </a:r>
        </a:p>
        <a:p>
          <a:pPr marL="0" lvl="0" indent="0" algn="ctr" defTabSz="844550">
            <a:lnSpc>
              <a:spcPct val="90000"/>
            </a:lnSpc>
            <a:spcBef>
              <a:spcPct val="0"/>
            </a:spcBef>
            <a:spcAft>
              <a:spcPct val="35000"/>
            </a:spcAft>
            <a:buNone/>
          </a:pPr>
          <a:r>
            <a:rPr lang="en-GB" sz="1900" b="1" i="0" u="none" strike="noStrike" kern="1200" baseline="0" dirty="0">
              <a:solidFill>
                <a:schemeClr val="tx1"/>
              </a:solidFill>
              <a:latin typeface="+mn-lt"/>
              <a:ea typeface="+mn-ea"/>
              <a:cs typeface="+mn-cs"/>
            </a:rPr>
            <a:t>engagement</a:t>
          </a:r>
        </a:p>
        <a:p>
          <a:pPr marL="0" lvl="0" indent="0" algn="ctr" defTabSz="844550">
            <a:lnSpc>
              <a:spcPct val="90000"/>
            </a:lnSpc>
            <a:spcBef>
              <a:spcPct val="0"/>
            </a:spcBef>
            <a:spcAft>
              <a:spcPct val="35000"/>
            </a:spcAft>
            <a:buNone/>
          </a:pPr>
          <a:r>
            <a:rPr lang="en-GB" sz="1900" b="1" i="0" u="none" strike="noStrike" kern="1200" baseline="0" dirty="0">
              <a:solidFill>
                <a:schemeClr val="tx1"/>
              </a:solidFill>
              <a:latin typeface="+mn-lt"/>
              <a:ea typeface="+mn-ea"/>
              <a:cs typeface="+mn-cs"/>
            </a:rPr>
            <a:t>strategy</a:t>
          </a:r>
          <a:endParaRPr lang="en-GB" sz="1900" b="1" kern="1200" dirty="0"/>
        </a:p>
      </dsp:txBody>
      <dsp:txXfrm>
        <a:off x="6109579" y="1434959"/>
        <a:ext cx="1656318" cy="1656479"/>
      </dsp:txXfrm>
    </dsp:sp>
    <dsp:sp modelId="{BB5399C6-1239-4D5B-8404-5A8A96D84933}">
      <dsp:nvSpPr>
        <dsp:cNvPr id="0" name=""/>
        <dsp:cNvSpPr/>
      </dsp:nvSpPr>
      <dsp:spPr>
        <a:xfrm rot="2700000">
          <a:off x="3130713" y="1023734"/>
          <a:ext cx="2478493" cy="2478493"/>
        </a:xfrm>
        <a:prstGeom prst="teardrop">
          <a:avLst>
            <a:gd name="adj" fmla="val 1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5A2A4E-C2FC-41D3-9F5D-F4320C625437}">
      <dsp:nvSpPr>
        <dsp:cNvPr id="0" name=""/>
        <dsp:cNvSpPr/>
      </dsp:nvSpPr>
      <dsp:spPr>
        <a:xfrm>
          <a:off x="3210213" y="1103576"/>
          <a:ext cx="2319492" cy="2319245"/>
        </a:xfrm>
        <a:prstGeom prst="ellips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GB" sz="2500" b="1" kern="1200" dirty="0"/>
            <a:t>IFRC Y.E.S.</a:t>
          </a:r>
        </a:p>
      </dsp:txBody>
      <dsp:txXfrm>
        <a:off x="3541801" y="1434959"/>
        <a:ext cx="1656318" cy="1656479"/>
      </dsp:txXfrm>
    </dsp:sp>
    <dsp:sp modelId="{51939CF9-F0AD-4A67-80F1-964841E46635}">
      <dsp:nvSpPr>
        <dsp:cNvPr id="0" name=""/>
        <dsp:cNvSpPr/>
      </dsp:nvSpPr>
      <dsp:spPr>
        <a:xfrm rot="2700000">
          <a:off x="562934" y="1023734"/>
          <a:ext cx="2478493" cy="2478493"/>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61A016-C013-4481-8CFC-78509FBA8CAB}">
      <dsp:nvSpPr>
        <dsp:cNvPr id="0" name=""/>
        <dsp:cNvSpPr/>
      </dsp:nvSpPr>
      <dsp:spPr>
        <a:xfrm>
          <a:off x="642435" y="1103576"/>
          <a:ext cx="2319492" cy="2319245"/>
        </a:xfrm>
        <a:prstGeom prst="ellipse">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GB" sz="2500" b="1" kern="1200" dirty="0"/>
            <a:t>IFRC Youth Policy</a:t>
          </a:r>
        </a:p>
      </dsp:txBody>
      <dsp:txXfrm>
        <a:off x="974022" y="1434959"/>
        <a:ext cx="1656318" cy="16564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26344-BBB0-49BB-A4E6-0F82FCFFDAC6}">
      <dsp:nvSpPr>
        <dsp:cNvPr id="0" name=""/>
        <dsp:cNvSpPr/>
      </dsp:nvSpPr>
      <dsp:spPr>
        <a:xfrm>
          <a:off x="82337" y="749910"/>
          <a:ext cx="8064925" cy="727562"/>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1" kern="1200" dirty="0"/>
            <a:t>The Y.E.S. Cycle</a:t>
          </a:r>
          <a:endParaRPr lang="en-GB" sz="3000" kern="1200" dirty="0"/>
        </a:p>
      </dsp:txBody>
      <dsp:txXfrm>
        <a:off x="117854" y="785427"/>
        <a:ext cx="7993891" cy="6565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7F2D9-7942-4C0A-B3D3-2750DC2DDAC2}">
      <dsp:nvSpPr>
        <dsp:cNvPr id="0" name=""/>
        <dsp:cNvSpPr/>
      </dsp:nvSpPr>
      <dsp:spPr>
        <a:xfrm>
          <a:off x="3616012" y="2887"/>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1. RCRC Youth Volunteering</a:t>
          </a:r>
        </a:p>
      </dsp:txBody>
      <dsp:txXfrm>
        <a:off x="3656477" y="43352"/>
        <a:ext cx="1194332" cy="747990"/>
      </dsp:txXfrm>
    </dsp:sp>
    <dsp:sp modelId="{45B5DF40-E92C-4CAA-BCF9-07FD1A5EEE67}">
      <dsp:nvSpPr>
        <dsp:cNvPr id="0" name=""/>
        <dsp:cNvSpPr/>
      </dsp:nvSpPr>
      <dsp:spPr>
        <a:xfrm>
          <a:off x="1889640" y="417347"/>
          <a:ext cx="4728006" cy="4728006"/>
        </a:xfrm>
        <a:custGeom>
          <a:avLst/>
          <a:gdLst/>
          <a:ahLst/>
          <a:cxnLst/>
          <a:rect l="0" t="0" r="0" b="0"/>
          <a:pathLst>
            <a:path>
              <a:moveTo>
                <a:pt x="3010057" y="89992"/>
              </a:moveTo>
              <a:arcTo wR="2364003" hR="2364003" stAng="17151602" swAng="1254667"/>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 modelId="{7AFDE20D-8B00-4DF6-B48C-FC687C536147}">
      <dsp:nvSpPr>
        <dsp:cNvPr id="0" name=""/>
        <dsp:cNvSpPr/>
      </dsp:nvSpPr>
      <dsp:spPr>
        <a:xfrm>
          <a:off x="5464264" y="892958"/>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2. Youth Education</a:t>
          </a:r>
        </a:p>
      </dsp:txBody>
      <dsp:txXfrm>
        <a:off x="5504729" y="933423"/>
        <a:ext cx="1194332" cy="747990"/>
      </dsp:txXfrm>
    </dsp:sp>
    <dsp:sp modelId="{BEE11FCB-F6D0-4E2B-8F4E-C77BBED4C5D2}">
      <dsp:nvSpPr>
        <dsp:cNvPr id="0" name=""/>
        <dsp:cNvSpPr/>
      </dsp:nvSpPr>
      <dsp:spPr>
        <a:xfrm>
          <a:off x="1889640" y="417347"/>
          <a:ext cx="4728006" cy="4728006"/>
        </a:xfrm>
        <a:custGeom>
          <a:avLst/>
          <a:gdLst/>
          <a:ahLst/>
          <a:cxnLst/>
          <a:rect l="0" t="0" r="0" b="0"/>
          <a:pathLst>
            <a:path>
              <a:moveTo>
                <a:pt x="4482639" y="1315246"/>
              </a:moveTo>
              <a:arcTo wR="2364003" hR="2364003" stAng="20019833" swAng="1725080"/>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 modelId="{E97042CE-D124-42AE-A674-D1F3DB1EBA29}">
      <dsp:nvSpPr>
        <dsp:cNvPr id="0" name=""/>
        <dsp:cNvSpPr/>
      </dsp:nvSpPr>
      <dsp:spPr>
        <a:xfrm>
          <a:off x="5920745" y="2892930"/>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3. Youth Empowerment</a:t>
          </a:r>
        </a:p>
      </dsp:txBody>
      <dsp:txXfrm>
        <a:off x="5961210" y="2933395"/>
        <a:ext cx="1194332" cy="747990"/>
      </dsp:txXfrm>
    </dsp:sp>
    <dsp:sp modelId="{EBF91199-1366-46C0-B78D-C24A71D012C9}">
      <dsp:nvSpPr>
        <dsp:cNvPr id="0" name=""/>
        <dsp:cNvSpPr/>
      </dsp:nvSpPr>
      <dsp:spPr>
        <a:xfrm>
          <a:off x="1889640" y="417347"/>
          <a:ext cx="4728006" cy="4728006"/>
        </a:xfrm>
        <a:custGeom>
          <a:avLst/>
          <a:gdLst/>
          <a:ahLst/>
          <a:cxnLst/>
          <a:rect l="0" t="0" r="0" b="0"/>
          <a:pathLst>
            <a:path>
              <a:moveTo>
                <a:pt x="4529086" y="3313173"/>
              </a:moveTo>
              <a:arcTo wR="2364003" hR="2364003" stAng="1420356" swAng="135725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7766BA7-9102-475B-AF58-40BA94728836}">
      <dsp:nvSpPr>
        <dsp:cNvPr id="0" name=""/>
        <dsp:cNvSpPr/>
      </dsp:nvSpPr>
      <dsp:spPr>
        <a:xfrm>
          <a:off x="4641715" y="4496784"/>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4. Enabling Environments for </a:t>
          </a:r>
        </a:p>
        <a:p>
          <a:pPr marL="0" lvl="0" indent="0" algn="ctr" defTabSz="533400" rtl="0">
            <a:lnSpc>
              <a:spcPct val="90000"/>
            </a:lnSpc>
            <a:spcBef>
              <a:spcPct val="0"/>
            </a:spcBef>
            <a:spcAft>
              <a:spcPct val="35000"/>
            </a:spcAft>
            <a:buNone/>
          </a:pPr>
          <a:r>
            <a:rPr lang="en-GB" sz="1200" b="1" kern="1200" dirty="0"/>
            <a:t>Youth</a:t>
          </a:r>
        </a:p>
      </dsp:txBody>
      <dsp:txXfrm>
        <a:off x="4682180" y="4537249"/>
        <a:ext cx="1194332" cy="747990"/>
      </dsp:txXfrm>
    </dsp:sp>
    <dsp:sp modelId="{21CAB4D2-A762-4829-9A78-CE5A57E40CBE}">
      <dsp:nvSpPr>
        <dsp:cNvPr id="0" name=""/>
        <dsp:cNvSpPr/>
      </dsp:nvSpPr>
      <dsp:spPr>
        <a:xfrm>
          <a:off x="1889640" y="417347"/>
          <a:ext cx="4728006" cy="4728006"/>
        </a:xfrm>
        <a:custGeom>
          <a:avLst/>
          <a:gdLst/>
          <a:ahLst/>
          <a:cxnLst/>
          <a:rect l="0" t="0" r="0" b="0"/>
          <a:pathLst>
            <a:path>
              <a:moveTo>
                <a:pt x="2744416" y="4697197"/>
              </a:moveTo>
              <a:arcTo wR="2364003" hR="2364003" stAng="4844385" swAng="11112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FB48F20-06B6-49C3-B808-FD19722441FC}">
      <dsp:nvSpPr>
        <dsp:cNvPr id="0" name=""/>
        <dsp:cNvSpPr/>
      </dsp:nvSpPr>
      <dsp:spPr>
        <a:xfrm>
          <a:off x="2590310" y="4496784"/>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5. Change in the Self</a:t>
          </a:r>
        </a:p>
      </dsp:txBody>
      <dsp:txXfrm>
        <a:off x="2630775" y="4537249"/>
        <a:ext cx="1194332" cy="747990"/>
      </dsp:txXfrm>
    </dsp:sp>
    <dsp:sp modelId="{86566E8A-A3D9-425B-9D67-5ADC8DA33DF4}">
      <dsp:nvSpPr>
        <dsp:cNvPr id="0" name=""/>
        <dsp:cNvSpPr/>
      </dsp:nvSpPr>
      <dsp:spPr>
        <a:xfrm>
          <a:off x="1889640" y="417347"/>
          <a:ext cx="4728006" cy="4728006"/>
        </a:xfrm>
        <a:custGeom>
          <a:avLst/>
          <a:gdLst/>
          <a:ahLst/>
          <a:cxnLst/>
          <a:rect l="0" t="0" r="0" b="0"/>
          <a:pathLst>
            <a:path>
              <a:moveTo>
                <a:pt x="730561" y="4072914"/>
              </a:moveTo>
              <a:arcTo wR="2364003" hR="2364003" stAng="8022390" swAng="1357254"/>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 modelId="{9CEB7E0B-CE44-4FBE-9567-0ED027E913B0}">
      <dsp:nvSpPr>
        <dsp:cNvPr id="0" name=""/>
        <dsp:cNvSpPr/>
      </dsp:nvSpPr>
      <dsp:spPr>
        <a:xfrm>
          <a:off x="1311280" y="2892930"/>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6. Change in Communities</a:t>
          </a:r>
        </a:p>
      </dsp:txBody>
      <dsp:txXfrm>
        <a:off x="1351745" y="2933395"/>
        <a:ext cx="1194332" cy="747990"/>
      </dsp:txXfrm>
    </dsp:sp>
    <dsp:sp modelId="{52DBA858-38BC-4562-BEB9-BF59D8C92BCE}">
      <dsp:nvSpPr>
        <dsp:cNvPr id="0" name=""/>
        <dsp:cNvSpPr/>
      </dsp:nvSpPr>
      <dsp:spPr>
        <a:xfrm>
          <a:off x="1889640" y="417347"/>
          <a:ext cx="4728006" cy="4728006"/>
        </a:xfrm>
        <a:custGeom>
          <a:avLst/>
          <a:gdLst/>
          <a:ahLst/>
          <a:cxnLst/>
          <a:rect l="0" t="0" r="0" b="0"/>
          <a:pathLst>
            <a:path>
              <a:moveTo>
                <a:pt x="2100" y="2463624"/>
              </a:moveTo>
              <a:arcTo wR="2364003" hR="2364003" stAng="10655087" swAng="1725080"/>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 modelId="{ED85B1CE-4125-46D3-9D6F-C13388B983A5}">
      <dsp:nvSpPr>
        <dsp:cNvPr id="0" name=""/>
        <dsp:cNvSpPr/>
      </dsp:nvSpPr>
      <dsp:spPr>
        <a:xfrm>
          <a:off x="1767760" y="892958"/>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7. Change in the NS</a:t>
          </a:r>
        </a:p>
      </dsp:txBody>
      <dsp:txXfrm>
        <a:off x="1808225" y="933423"/>
        <a:ext cx="1194332" cy="747990"/>
      </dsp:txXfrm>
    </dsp:sp>
    <dsp:sp modelId="{78F7F83B-DFFA-43B2-BBBC-28A46CFD2474}">
      <dsp:nvSpPr>
        <dsp:cNvPr id="0" name=""/>
        <dsp:cNvSpPr/>
      </dsp:nvSpPr>
      <dsp:spPr>
        <a:xfrm>
          <a:off x="1889640" y="417347"/>
          <a:ext cx="4728006" cy="4728006"/>
        </a:xfrm>
        <a:custGeom>
          <a:avLst/>
          <a:gdLst/>
          <a:ahLst/>
          <a:cxnLst/>
          <a:rect l="0" t="0" r="0" b="0"/>
          <a:pathLst>
            <a:path>
              <a:moveTo>
                <a:pt x="948862" y="470358"/>
              </a:moveTo>
              <a:arcTo wR="2364003" hR="2364003" stAng="13993731" swAng="1254667"/>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38F58-004D-4CDB-8D57-004507FD30AF}">
      <dsp:nvSpPr>
        <dsp:cNvPr id="0" name=""/>
        <dsp:cNvSpPr/>
      </dsp:nvSpPr>
      <dsp:spPr>
        <a:xfrm>
          <a:off x="0" y="7852"/>
          <a:ext cx="8229600" cy="1127295"/>
        </a:xfrm>
        <a:prstGeom prst="roundRect">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r>
            <a:rPr lang="en-GB" sz="4700" kern="1200" dirty="0"/>
            <a:t>Youth as Leaders - IMPACT</a:t>
          </a:r>
        </a:p>
      </dsp:txBody>
      <dsp:txXfrm>
        <a:off x="55030" y="62882"/>
        <a:ext cx="8119540" cy="101723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62EC5-BB5A-4F25-9322-B95A96B65B80}">
      <dsp:nvSpPr>
        <dsp:cNvPr id="0" name=""/>
        <dsp:cNvSpPr/>
      </dsp:nvSpPr>
      <dsp:spPr>
        <a:xfrm>
          <a:off x="460905" y="1047"/>
          <a:ext cx="3479899" cy="2087939"/>
        </a:xfrm>
        <a:prstGeom prst="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u="sng" kern="1200" dirty="0"/>
            <a:t>A</a:t>
          </a:r>
          <a:r>
            <a:rPr lang="en-GB" sz="2200" kern="1200" dirty="0"/>
            <a:t>dvocacy of National Societies for vulnerable and marginalized groups.</a:t>
          </a:r>
        </a:p>
      </dsp:txBody>
      <dsp:txXfrm>
        <a:off x="460905" y="1047"/>
        <a:ext cx="3479899" cy="2087939"/>
      </dsp:txXfrm>
    </dsp:sp>
    <dsp:sp modelId="{D7D6BBA3-D74E-4556-9C35-6447F8017543}">
      <dsp:nvSpPr>
        <dsp:cNvPr id="0" name=""/>
        <dsp:cNvSpPr/>
      </dsp:nvSpPr>
      <dsp:spPr>
        <a:xfrm>
          <a:off x="4288794" y="1047"/>
          <a:ext cx="3479899" cy="2087939"/>
        </a:xfrm>
        <a:prstGeom prst="rect">
          <a:avLst/>
        </a:prstGeom>
        <a:solidFill>
          <a:schemeClr val="accent3">
            <a:shade val="80000"/>
            <a:hueOff val="72969"/>
            <a:satOff val="-477"/>
            <a:lumOff val="81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u="sng" kern="1200" dirty="0"/>
            <a:t>C</a:t>
          </a:r>
          <a:r>
            <a:rPr lang="en-GB" sz="2200" kern="1200" dirty="0"/>
            <a:t>reation of new partnerships for the benefit of programs and services of National Societies.</a:t>
          </a:r>
        </a:p>
      </dsp:txBody>
      <dsp:txXfrm>
        <a:off x="4288794" y="1047"/>
        <a:ext cx="3479899" cy="2087939"/>
      </dsp:txXfrm>
    </dsp:sp>
    <dsp:sp modelId="{55EC003C-DF79-4B6D-A32B-5D511EB596EB}">
      <dsp:nvSpPr>
        <dsp:cNvPr id="0" name=""/>
        <dsp:cNvSpPr/>
      </dsp:nvSpPr>
      <dsp:spPr>
        <a:xfrm>
          <a:off x="460905" y="2436976"/>
          <a:ext cx="3479899" cy="2087939"/>
        </a:xfrm>
        <a:prstGeom prst="rect">
          <a:avLst/>
        </a:prstGeom>
        <a:solidFill>
          <a:schemeClr val="accent3">
            <a:shade val="80000"/>
            <a:hueOff val="145938"/>
            <a:satOff val="-954"/>
            <a:lumOff val="163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u="sng" kern="1200" dirty="0"/>
            <a:t>P</a:t>
          </a:r>
          <a:r>
            <a:rPr lang="en-GB" sz="2200" kern="1200" dirty="0"/>
            <a:t>ersonal and professional development opportunities of young people for assuming their current and future leadership roles within National Societies.</a:t>
          </a:r>
        </a:p>
      </dsp:txBody>
      <dsp:txXfrm>
        <a:off x="460905" y="2436976"/>
        <a:ext cx="3479899" cy="2087939"/>
      </dsp:txXfrm>
    </dsp:sp>
    <dsp:sp modelId="{DABBBE92-E2FC-43DD-A836-D1672AA827C7}">
      <dsp:nvSpPr>
        <dsp:cNvPr id="0" name=""/>
        <dsp:cNvSpPr/>
      </dsp:nvSpPr>
      <dsp:spPr>
        <a:xfrm>
          <a:off x="4288794" y="2436976"/>
          <a:ext cx="3479899" cy="2087939"/>
        </a:xfrm>
        <a:prstGeom prst="rect">
          <a:avLst/>
        </a:prstGeom>
        <a:solidFill>
          <a:schemeClr val="accent3">
            <a:shade val="80000"/>
            <a:hueOff val="218907"/>
            <a:satOff val="-1431"/>
            <a:lumOff val="245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u="sng" kern="1200" dirty="0"/>
            <a:t>Y</a:t>
          </a:r>
          <a:r>
            <a:rPr lang="en-GB" sz="2200" kern="1200" dirty="0"/>
            <a:t>outh engagement in decision-making process of National Societies at all levels. </a:t>
          </a:r>
        </a:p>
      </dsp:txBody>
      <dsp:txXfrm>
        <a:off x="4288794" y="2436976"/>
        <a:ext cx="3479899" cy="208793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DB41E-CC20-4780-A6D2-67429EC10E1C}">
      <dsp:nvSpPr>
        <dsp:cNvPr id="0" name=""/>
        <dsp:cNvSpPr/>
      </dsp:nvSpPr>
      <dsp:spPr>
        <a:xfrm>
          <a:off x="0" y="7852"/>
          <a:ext cx="8229600" cy="1127295"/>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r>
            <a:rPr lang="en-GB" sz="4700" kern="1200" dirty="0"/>
            <a:t>Youth as Volunteers - IMPACT</a:t>
          </a:r>
        </a:p>
      </dsp:txBody>
      <dsp:txXfrm>
        <a:off x="55030" y="62882"/>
        <a:ext cx="8119540" cy="10172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32E5-EA17-46F3-A7E9-83F2FAA5BF1C}">
      <dsp:nvSpPr>
        <dsp:cNvPr id="0" name=""/>
        <dsp:cNvSpPr/>
      </dsp:nvSpPr>
      <dsp:spPr>
        <a:xfrm>
          <a:off x="0" y="591343"/>
          <a:ext cx="2571749" cy="1543050"/>
        </a:xfrm>
        <a:prstGeom prst="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u="sng" kern="1200" dirty="0"/>
            <a:t>M</a:t>
          </a:r>
          <a:r>
            <a:rPr lang="en-GB" sz="1900" kern="1200" dirty="0"/>
            <a:t>otivation and retention of young people engaging with programs and services of National Societies.</a:t>
          </a:r>
        </a:p>
      </dsp:txBody>
      <dsp:txXfrm>
        <a:off x="0" y="591343"/>
        <a:ext cx="2571749" cy="1543050"/>
      </dsp:txXfrm>
    </dsp:sp>
    <dsp:sp modelId="{2B342F39-BDFF-4DF4-AC9B-410ADF7168B4}">
      <dsp:nvSpPr>
        <dsp:cNvPr id="0" name=""/>
        <dsp:cNvSpPr/>
      </dsp:nvSpPr>
      <dsp:spPr>
        <a:xfrm>
          <a:off x="2828925" y="591343"/>
          <a:ext cx="2571749" cy="1543050"/>
        </a:xfrm>
        <a:prstGeom prst="rect">
          <a:avLst/>
        </a:prstGeom>
        <a:solidFill>
          <a:schemeClr val="accent1">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u="sng" kern="1200" dirty="0"/>
            <a:t>S</a:t>
          </a:r>
          <a:r>
            <a:rPr lang="en-GB" sz="1900" kern="1200" dirty="0"/>
            <a:t>ocial value that young volunteers bring to development of local communities and National Societies.  </a:t>
          </a:r>
        </a:p>
      </dsp:txBody>
      <dsp:txXfrm>
        <a:off x="2828925" y="591343"/>
        <a:ext cx="2571749" cy="1543050"/>
      </dsp:txXfrm>
    </dsp:sp>
    <dsp:sp modelId="{A3733DCE-7F3B-495D-B508-B6E693594AFE}">
      <dsp:nvSpPr>
        <dsp:cNvPr id="0" name=""/>
        <dsp:cNvSpPr/>
      </dsp:nvSpPr>
      <dsp:spPr>
        <a:xfrm>
          <a:off x="5657849" y="591343"/>
          <a:ext cx="2571749" cy="1543050"/>
        </a:xfrm>
        <a:prstGeom prst="rect">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u="sng" kern="1200" dirty="0"/>
            <a:t>D</a:t>
          </a:r>
          <a:r>
            <a:rPr lang="en-GB" sz="1900" kern="1200" dirty="0"/>
            <a:t>iversification of the volunteers base of National Societies better mirroring makeup of local communities.</a:t>
          </a:r>
        </a:p>
      </dsp:txBody>
      <dsp:txXfrm>
        <a:off x="5657849" y="591343"/>
        <a:ext cx="2571749" cy="1543050"/>
      </dsp:txXfrm>
    </dsp:sp>
    <dsp:sp modelId="{BD0FFCB3-0A7C-40AA-84CC-DA89763A8328}">
      <dsp:nvSpPr>
        <dsp:cNvPr id="0" name=""/>
        <dsp:cNvSpPr/>
      </dsp:nvSpPr>
      <dsp:spPr>
        <a:xfrm>
          <a:off x="1414462" y="2391569"/>
          <a:ext cx="2571749" cy="1543050"/>
        </a:xfrm>
        <a:prstGeom prst="rect">
          <a:avLst/>
        </a:prstGeom>
        <a:solidFill>
          <a:schemeClr val="accent1">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u="sng" kern="1200" dirty="0"/>
            <a:t>W</a:t>
          </a:r>
          <a:r>
            <a:rPr lang="en-GB" sz="1900" kern="1200" dirty="0"/>
            <a:t>ell-being, security, and safety of young volunteers being guaranteed by National Societies.</a:t>
          </a:r>
        </a:p>
      </dsp:txBody>
      <dsp:txXfrm>
        <a:off x="1414462" y="2391569"/>
        <a:ext cx="2571749" cy="1543050"/>
      </dsp:txXfrm>
    </dsp:sp>
    <dsp:sp modelId="{36681D31-E60D-4B9E-9A14-087B7E0DB8A5}">
      <dsp:nvSpPr>
        <dsp:cNvPr id="0" name=""/>
        <dsp:cNvSpPr/>
      </dsp:nvSpPr>
      <dsp:spPr>
        <a:xfrm>
          <a:off x="4243387" y="2391569"/>
          <a:ext cx="2571749" cy="1543050"/>
        </a:xfrm>
        <a:prstGeom prst="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GB" sz="1900" u="sng" kern="1200" dirty="0"/>
            <a:t>I</a:t>
          </a:r>
          <a:r>
            <a:rPr lang="en-GB" sz="1900" kern="1200" dirty="0"/>
            <a:t>nnovation of programs and services of National Societies through implementation of youth-led initiatives.</a:t>
          </a:r>
        </a:p>
      </dsp:txBody>
      <dsp:txXfrm>
        <a:off x="4243387" y="2391569"/>
        <a:ext cx="2571749" cy="15430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260C1-CAF2-400E-80F8-EE29CB104DE6}">
      <dsp:nvSpPr>
        <dsp:cNvPr id="0" name=""/>
        <dsp:cNvSpPr/>
      </dsp:nvSpPr>
      <dsp:spPr>
        <a:xfrm>
          <a:off x="0" y="7852"/>
          <a:ext cx="8229600" cy="1127295"/>
        </a:xfrm>
        <a:prstGeom prst="roundRect">
          <a:avLst/>
        </a:prstGeom>
        <a:solidFill>
          <a:schemeClr val="accent4">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rtl="0">
            <a:lnSpc>
              <a:spcPct val="90000"/>
            </a:lnSpc>
            <a:spcBef>
              <a:spcPct val="0"/>
            </a:spcBef>
            <a:spcAft>
              <a:spcPct val="35000"/>
            </a:spcAft>
            <a:buNone/>
          </a:pPr>
          <a:r>
            <a:rPr lang="en-GB" sz="4700" kern="1200" dirty="0"/>
            <a:t>Youth as Beneficiaries - IMPACT</a:t>
          </a:r>
        </a:p>
      </dsp:txBody>
      <dsp:txXfrm>
        <a:off x="55030" y="62882"/>
        <a:ext cx="8119540" cy="101723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3742F-07A4-4ECF-90E4-9B822F7979CA}">
      <dsp:nvSpPr>
        <dsp:cNvPr id="0" name=""/>
        <dsp:cNvSpPr/>
      </dsp:nvSpPr>
      <dsp:spPr>
        <a:xfrm>
          <a:off x="460905" y="1047"/>
          <a:ext cx="3479899" cy="2087939"/>
        </a:xfrm>
        <a:prstGeom prst="rect">
          <a:avLst/>
        </a:prstGeom>
        <a:solidFill>
          <a:schemeClr val="accent4">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u="sng" kern="1200" dirty="0"/>
            <a:t>R</a:t>
          </a:r>
          <a:r>
            <a:rPr lang="en-GB" sz="2000" kern="1200" dirty="0"/>
            <a:t>elevance and responsiveness of RCRC programs and services to needs of young beneficiaries and marginalized and vulnerable youth.</a:t>
          </a:r>
        </a:p>
      </dsp:txBody>
      <dsp:txXfrm>
        <a:off x="460905" y="1047"/>
        <a:ext cx="3479899" cy="2087939"/>
      </dsp:txXfrm>
    </dsp:sp>
    <dsp:sp modelId="{9B5EE1B7-55A6-4839-9042-6F613ED80ED1}">
      <dsp:nvSpPr>
        <dsp:cNvPr id="0" name=""/>
        <dsp:cNvSpPr/>
      </dsp:nvSpPr>
      <dsp:spPr>
        <a:xfrm>
          <a:off x="4288794" y="1047"/>
          <a:ext cx="3479899" cy="2087939"/>
        </a:xfrm>
        <a:prstGeom prst="rect">
          <a:avLst/>
        </a:prstGeom>
        <a:solidFill>
          <a:schemeClr val="accent4">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u="sng" kern="1200" dirty="0"/>
            <a:t>S</a:t>
          </a:r>
          <a:r>
            <a:rPr lang="en-GB" sz="2000" u="none" kern="1200" dirty="0"/>
            <a:t>trengthening  </a:t>
          </a:r>
          <a:r>
            <a:rPr lang="en-GB" sz="2000" kern="1200" dirty="0"/>
            <a:t>resilience of young beneficiaries while considering their abilities and developmental needs in project planning cycles of respective RCRC programs and services. .</a:t>
          </a:r>
        </a:p>
      </dsp:txBody>
      <dsp:txXfrm>
        <a:off x="4288794" y="1047"/>
        <a:ext cx="3479899" cy="2087939"/>
      </dsp:txXfrm>
    </dsp:sp>
    <dsp:sp modelId="{EC784623-DBB3-4B53-891B-D075AB2220BC}">
      <dsp:nvSpPr>
        <dsp:cNvPr id="0" name=""/>
        <dsp:cNvSpPr/>
      </dsp:nvSpPr>
      <dsp:spPr>
        <a:xfrm>
          <a:off x="460905" y="2436976"/>
          <a:ext cx="3479899" cy="2087939"/>
        </a:xfrm>
        <a:prstGeom prst="rect">
          <a:avLst/>
        </a:prstGeom>
        <a:solidFill>
          <a:schemeClr val="accent4">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u="sng" kern="1200" dirty="0"/>
            <a:t>C</a:t>
          </a:r>
          <a:r>
            <a:rPr lang="en-GB" sz="2000" kern="1200" dirty="0"/>
            <a:t>hildren, adolescents, and young adults considered  three distinct groups participating in RCRC programs and services.</a:t>
          </a:r>
        </a:p>
      </dsp:txBody>
      <dsp:txXfrm>
        <a:off x="460905" y="2436976"/>
        <a:ext cx="3479899" cy="2087939"/>
      </dsp:txXfrm>
    </dsp:sp>
    <dsp:sp modelId="{A0B7CBC6-B2CD-47EB-8655-BFC3B06ED725}">
      <dsp:nvSpPr>
        <dsp:cNvPr id="0" name=""/>
        <dsp:cNvSpPr/>
      </dsp:nvSpPr>
      <dsp:spPr>
        <a:xfrm>
          <a:off x="4288794" y="2436976"/>
          <a:ext cx="3479899" cy="2087939"/>
        </a:xfrm>
        <a:prstGeom prst="rect">
          <a:avLst/>
        </a:prstGeom>
        <a:solidFill>
          <a:schemeClr val="accent4">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u="sng" kern="1200" dirty="0"/>
            <a:t>N</a:t>
          </a:r>
          <a:r>
            <a:rPr lang="en-GB" sz="2000" kern="1200" dirty="0"/>
            <a:t>urturing of a culture of young beneficiaries taking actions and giving back to their communities.</a:t>
          </a:r>
        </a:p>
      </dsp:txBody>
      <dsp:txXfrm>
        <a:off x="4288794" y="2436976"/>
        <a:ext cx="3479899" cy="20879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5BC2D-985D-46CA-924A-DEB872135333}">
      <dsp:nvSpPr>
        <dsp:cNvPr id="0" name=""/>
        <dsp:cNvSpPr/>
      </dsp:nvSpPr>
      <dsp:spPr>
        <a:xfrm>
          <a:off x="0" y="5132"/>
          <a:ext cx="9144000" cy="805459"/>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rtl="0">
            <a:lnSpc>
              <a:spcPct val="90000"/>
            </a:lnSpc>
            <a:spcBef>
              <a:spcPct val="0"/>
            </a:spcBef>
            <a:spcAft>
              <a:spcPct val="35000"/>
            </a:spcAft>
            <a:buNone/>
          </a:pPr>
          <a:r>
            <a:rPr lang="en-GB" sz="4500" b="1" kern="1200" dirty="0"/>
            <a:t>IFRC Y.E.S.</a:t>
          </a:r>
        </a:p>
      </dsp:txBody>
      <dsp:txXfrm>
        <a:off x="39319" y="44451"/>
        <a:ext cx="9065362" cy="72682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26344-BBB0-49BB-A4E6-0F82FCFFDAC6}">
      <dsp:nvSpPr>
        <dsp:cNvPr id="0" name=""/>
        <dsp:cNvSpPr/>
      </dsp:nvSpPr>
      <dsp:spPr>
        <a:xfrm>
          <a:off x="0" y="505291"/>
          <a:ext cx="8229600" cy="1216800"/>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GB" sz="4000" b="1" kern="1200" dirty="0"/>
            <a:t>Key factors impacting the cycle</a:t>
          </a:r>
        </a:p>
      </dsp:txBody>
      <dsp:txXfrm>
        <a:off x="59399" y="564690"/>
        <a:ext cx="8110802" cy="109800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7F2D9-7942-4C0A-B3D3-2750DC2DDAC2}">
      <dsp:nvSpPr>
        <dsp:cNvPr id="0" name=""/>
        <dsp:cNvSpPr/>
      </dsp:nvSpPr>
      <dsp:spPr>
        <a:xfrm>
          <a:off x="3616012" y="2887"/>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1. RCRC Youth Volunteering</a:t>
          </a:r>
        </a:p>
      </dsp:txBody>
      <dsp:txXfrm>
        <a:off x="3656477" y="43352"/>
        <a:ext cx="1194332" cy="747990"/>
      </dsp:txXfrm>
    </dsp:sp>
    <dsp:sp modelId="{45B5DF40-E92C-4CAA-BCF9-07FD1A5EEE67}">
      <dsp:nvSpPr>
        <dsp:cNvPr id="0" name=""/>
        <dsp:cNvSpPr/>
      </dsp:nvSpPr>
      <dsp:spPr>
        <a:xfrm>
          <a:off x="1889640" y="417347"/>
          <a:ext cx="4728006" cy="4728006"/>
        </a:xfrm>
        <a:custGeom>
          <a:avLst/>
          <a:gdLst/>
          <a:ahLst/>
          <a:cxnLst/>
          <a:rect l="0" t="0" r="0" b="0"/>
          <a:pathLst>
            <a:path>
              <a:moveTo>
                <a:pt x="3010057" y="89992"/>
              </a:moveTo>
              <a:arcTo wR="2364003" hR="2364003" stAng="17151602" swAng="1254667"/>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 modelId="{7AFDE20D-8B00-4DF6-B48C-FC687C536147}">
      <dsp:nvSpPr>
        <dsp:cNvPr id="0" name=""/>
        <dsp:cNvSpPr/>
      </dsp:nvSpPr>
      <dsp:spPr>
        <a:xfrm>
          <a:off x="5464264" y="892958"/>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2. Youth Education</a:t>
          </a:r>
        </a:p>
      </dsp:txBody>
      <dsp:txXfrm>
        <a:off x="5504729" y="933423"/>
        <a:ext cx="1194332" cy="747990"/>
      </dsp:txXfrm>
    </dsp:sp>
    <dsp:sp modelId="{BEE11FCB-F6D0-4E2B-8F4E-C77BBED4C5D2}">
      <dsp:nvSpPr>
        <dsp:cNvPr id="0" name=""/>
        <dsp:cNvSpPr/>
      </dsp:nvSpPr>
      <dsp:spPr>
        <a:xfrm>
          <a:off x="1889640" y="417347"/>
          <a:ext cx="4728006" cy="4728006"/>
        </a:xfrm>
        <a:custGeom>
          <a:avLst/>
          <a:gdLst/>
          <a:ahLst/>
          <a:cxnLst/>
          <a:rect l="0" t="0" r="0" b="0"/>
          <a:pathLst>
            <a:path>
              <a:moveTo>
                <a:pt x="4482639" y="1315246"/>
              </a:moveTo>
              <a:arcTo wR="2364003" hR="2364003" stAng="20019833" swAng="1725080"/>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 modelId="{E97042CE-D124-42AE-A674-D1F3DB1EBA29}">
      <dsp:nvSpPr>
        <dsp:cNvPr id="0" name=""/>
        <dsp:cNvSpPr/>
      </dsp:nvSpPr>
      <dsp:spPr>
        <a:xfrm>
          <a:off x="5920745" y="2892930"/>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3. Youth Empowerment</a:t>
          </a:r>
        </a:p>
      </dsp:txBody>
      <dsp:txXfrm>
        <a:off x="5961210" y="2933395"/>
        <a:ext cx="1194332" cy="747990"/>
      </dsp:txXfrm>
    </dsp:sp>
    <dsp:sp modelId="{EBF91199-1366-46C0-B78D-C24A71D012C9}">
      <dsp:nvSpPr>
        <dsp:cNvPr id="0" name=""/>
        <dsp:cNvSpPr/>
      </dsp:nvSpPr>
      <dsp:spPr>
        <a:xfrm>
          <a:off x="1889640" y="417347"/>
          <a:ext cx="4728006" cy="4728006"/>
        </a:xfrm>
        <a:custGeom>
          <a:avLst/>
          <a:gdLst/>
          <a:ahLst/>
          <a:cxnLst/>
          <a:rect l="0" t="0" r="0" b="0"/>
          <a:pathLst>
            <a:path>
              <a:moveTo>
                <a:pt x="4529086" y="3313173"/>
              </a:moveTo>
              <a:arcTo wR="2364003" hR="2364003" stAng="1420356" swAng="135725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7766BA7-9102-475B-AF58-40BA94728836}">
      <dsp:nvSpPr>
        <dsp:cNvPr id="0" name=""/>
        <dsp:cNvSpPr/>
      </dsp:nvSpPr>
      <dsp:spPr>
        <a:xfrm>
          <a:off x="4641715" y="4496784"/>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4. Enabling Environments for </a:t>
          </a:r>
        </a:p>
        <a:p>
          <a:pPr marL="0" lvl="0" indent="0" algn="ctr" defTabSz="533400" rtl="0">
            <a:lnSpc>
              <a:spcPct val="90000"/>
            </a:lnSpc>
            <a:spcBef>
              <a:spcPct val="0"/>
            </a:spcBef>
            <a:spcAft>
              <a:spcPct val="35000"/>
            </a:spcAft>
            <a:buNone/>
          </a:pPr>
          <a:r>
            <a:rPr lang="en-GB" sz="1200" b="1" kern="1200" dirty="0"/>
            <a:t>Youth</a:t>
          </a:r>
        </a:p>
      </dsp:txBody>
      <dsp:txXfrm>
        <a:off x="4682180" y="4537249"/>
        <a:ext cx="1194332" cy="747990"/>
      </dsp:txXfrm>
    </dsp:sp>
    <dsp:sp modelId="{21CAB4D2-A762-4829-9A78-CE5A57E40CBE}">
      <dsp:nvSpPr>
        <dsp:cNvPr id="0" name=""/>
        <dsp:cNvSpPr/>
      </dsp:nvSpPr>
      <dsp:spPr>
        <a:xfrm>
          <a:off x="1889640" y="417347"/>
          <a:ext cx="4728006" cy="4728006"/>
        </a:xfrm>
        <a:custGeom>
          <a:avLst/>
          <a:gdLst/>
          <a:ahLst/>
          <a:cxnLst/>
          <a:rect l="0" t="0" r="0" b="0"/>
          <a:pathLst>
            <a:path>
              <a:moveTo>
                <a:pt x="2744416" y="4697197"/>
              </a:moveTo>
              <a:arcTo wR="2364003" hR="2364003" stAng="4844385" swAng="111122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FB48F20-06B6-49C3-B808-FD19722441FC}">
      <dsp:nvSpPr>
        <dsp:cNvPr id="0" name=""/>
        <dsp:cNvSpPr/>
      </dsp:nvSpPr>
      <dsp:spPr>
        <a:xfrm>
          <a:off x="2590310" y="4496784"/>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5. Change in the Self</a:t>
          </a:r>
        </a:p>
      </dsp:txBody>
      <dsp:txXfrm>
        <a:off x="2630775" y="4537249"/>
        <a:ext cx="1194332" cy="747990"/>
      </dsp:txXfrm>
    </dsp:sp>
    <dsp:sp modelId="{86566E8A-A3D9-425B-9D67-5ADC8DA33DF4}">
      <dsp:nvSpPr>
        <dsp:cNvPr id="0" name=""/>
        <dsp:cNvSpPr/>
      </dsp:nvSpPr>
      <dsp:spPr>
        <a:xfrm>
          <a:off x="1889640" y="417347"/>
          <a:ext cx="4728006" cy="4728006"/>
        </a:xfrm>
        <a:custGeom>
          <a:avLst/>
          <a:gdLst/>
          <a:ahLst/>
          <a:cxnLst/>
          <a:rect l="0" t="0" r="0" b="0"/>
          <a:pathLst>
            <a:path>
              <a:moveTo>
                <a:pt x="730561" y="4072914"/>
              </a:moveTo>
              <a:arcTo wR="2364003" hR="2364003" stAng="8022390" swAng="1357254"/>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 modelId="{9CEB7E0B-CE44-4FBE-9567-0ED027E913B0}">
      <dsp:nvSpPr>
        <dsp:cNvPr id="0" name=""/>
        <dsp:cNvSpPr/>
      </dsp:nvSpPr>
      <dsp:spPr>
        <a:xfrm>
          <a:off x="1311280" y="2892930"/>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6. Change in Communities</a:t>
          </a:r>
        </a:p>
      </dsp:txBody>
      <dsp:txXfrm>
        <a:off x="1351745" y="2933395"/>
        <a:ext cx="1194332" cy="747990"/>
      </dsp:txXfrm>
    </dsp:sp>
    <dsp:sp modelId="{52DBA858-38BC-4562-BEB9-BF59D8C92BCE}">
      <dsp:nvSpPr>
        <dsp:cNvPr id="0" name=""/>
        <dsp:cNvSpPr/>
      </dsp:nvSpPr>
      <dsp:spPr>
        <a:xfrm>
          <a:off x="1889640" y="417347"/>
          <a:ext cx="4728006" cy="4728006"/>
        </a:xfrm>
        <a:custGeom>
          <a:avLst/>
          <a:gdLst/>
          <a:ahLst/>
          <a:cxnLst/>
          <a:rect l="0" t="0" r="0" b="0"/>
          <a:pathLst>
            <a:path>
              <a:moveTo>
                <a:pt x="2100" y="2463624"/>
              </a:moveTo>
              <a:arcTo wR="2364003" hR="2364003" stAng="10655087" swAng="1725080"/>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 modelId="{ED85B1CE-4125-46D3-9D6F-C13388B983A5}">
      <dsp:nvSpPr>
        <dsp:cNvPr id="0" name=""/>
        <dsp:cNvSpPr/>
      </dsp:nvSpPr>
      <dsp:spPr>
        <a:xfrm>
          <a:off x="1767760" y="892958"/>
          <a:ext cx="1275262" cy="82892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b="1" kern="1200" dirty="0"/>
            <a:t>7. Change in the NS</a:t>
          </a:r>
        </a:p>
      </dsp:txBody>
      <dsp:txXfrm>
        <a:off x="1808225" y="933423"/>
        <a:ext cx="1194332" cy="747990"/>
      </dsp:txXfrm>
    </dsp:sp>
    <dsp:sp modelId="{78F7F83B-DFFA-43B2-BBBC-28A46CFD2474}">
      <dsp:nvSpPr>
        <dsp:cNvPr id="0" name=""/>
        <dsp:cNvSpPr/>
      </dsp:nvSpPr>
      <dsp:spPr>
        <a:xfrm>
          <a:off x="1889640" y="417347"/>
          <a:ext cx="4728006" cy="4728006"/>
        </a:xfrm>
        <a:custGeom>
          <a:avLst/>
          <a:gdLst/>
          <a:ahLst/>
          <a:cxnLst/>
          <a:rect l="0" t="0" r="0" b="0"/>
          <a:pathLst>
            <a:path>
              <a:moveTo>
                <a:pt x="948862" y="470358"/>
              </a:moveTo>
              <a:arcTo wR="2364003" hR="2364003" stAng="13993731" swAng="1254667"/>
            </a:path>
          </a:pathLst>
        </a:custGeom>
        <a:noFill/>
        <a:ln w="9525" cap="flat" cmpd="sng" algn="ctr">
          <a:solidFill>
            <a:srgbClr val="FF0000"/>
          </a:solidFill>
          <a:prstDash val="solid"/>
        </a:ln>
        <a:effectLst/>
      </dsp:spPr>
      <dsp:style>
        <a:lnRef idx="1">
          <a:scrgbClr r="0" g="0" b="0"/>
        </a:lnRef>
        <a:fillRef idx="0">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758F-E5D5-46E3-BB6F-164BBDAD4A97}">
      <dsp:nvSpPr>
        <dsp:cNvPr id="0" name=""/>
        <dsp:cNvSpPr/>
      </dsp:nvSpPr>
      <dsp:spPr>
        <a:xfrm>
          <a:off x="0" y="138"/>
          <a:ext cx="9144000" cy="935965"/>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1" kern="1200" cap="none" baseline="0" dirty="0" err="1"/>
            <a:t>Qs&amp;As</a:t>
          </a:r>
          <a:endParaRPr lang="en-GB" sz="3000" b="1" kern="1200" cap="none" baseline="0" dirty="0"/>
        </a:p>
      </dsp:txBody>
      <dsp:txXfrm>
        <a:off x="45690" y="45828"/>
        <a:ext cx="9052620" cy="84458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758F-E5D5-46E3-BB6F-164BBDAD4A97}">
      <dsp:nvSpPr>
        <dsp:cNvPr id="0" name=""/>
        <dsp:cNvSpPr/>
      </dsp:nvSpPr>
      <dsp:spPr>
        <a:xfrm>
          <a:off x="0" y="247"/>
          <a:ext cx="9144000" cy="791505"/>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GB" sz="3300" b="1" kern="1200" dirty="0"/>
            <a:t>IFRC Y.E.S. – FAQs</a:t>
          </a:r>
          <a:endParaRPr lang="en-GB" sz="3300" b="1" kern="1200" cap="all" baseline="0" dirty="0"/>
        </a:p>
      </dsp:txBody>
      <dsp:txXfrm>
        <a:off x="38638" y="38885"/>
        <a:ext cx="9066724" cy="7142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6B89A-218C-4EB0-BCF1-94981F6BB4B8}">
      <dsp:nvSpPr>
        <dsp:cNvPr id="0" name=""/>
        <dsp:cNvSpPr/>
      </dsp:nvSpPr>
      <dsp:spPr>
        <a:xfrm>
          <a:off x="0" y="50591"/>
          <a:ext cx="9144000" cy="45571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a:t>Is the IFRC Y.E.S. a Strategy or a Guidelines? </a:t>
          </a:r>
        </a:p>
      </dsp:txBody>
      <dsp:txXfrm>
        <a:off x="22246" y="72837"/>
        <a:ext cx="9099508" cy="411223"/>
      </dsp:txXfrm>
    </dsp:sp>
    <dsp:sp modelId="{F8785EAD-8774-43A9-B220-00B8495EABF5}">
      <dsp:nvSpPr>
        <dsp:cNvPr id="0" name=""/>
        <dsp:cNvSpPr/>
      </dsp:nvSpPr>
      <dsp:spPr>
        <a:xfrm>
          <a:off x="0" y="561026"/>
          <a:ext cx="9144000" cy="45571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a:t>Are the contents of the IFRC Y.E.S. all new?</a:t>
          </a:r>
        </a:p>
      </dsp:txBody>
      <dsp:txXfrm>
        <a:off x="22246" y="583272"/>
        <a:ext cx="9099508" cy="411223"/>
      </dsp:txXfrm>
    </dsp:sp>
    <dsp:sp modelId="{FD9D6CCE-5D07-4A40-9D87-D5B8243F7360}">
      <dsp:nvSpPr>
        <dsp:cNvPr id="0" name=""/>
        <dsp:cNvSpPr/>
      </dsp:nvSpPr>
      <dsp:spPr>
        <a:xfrm>
          <a:off x="0" y="1071461"/>
          <a:ext cx="9144000" cy="45571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a:t>Who is going to implement the IFRC Y.E.S. and how?</a:t>
          </a:r>
        </a:p>
      </dsp:txBody>
      <dsp:txXfrm>
        <a:off x="22246" y="1093707"/>
        <a:ext cx="9099508" cy="411223"/>
      </dsp:txXfrm>
    </dsp:sp>
    <dsp:sp modelId="{7955C68D-455F-4571-8E27-81BF799174B2}">
      <dsp:nvSpPr>
        <dsp:cNvPr id="0" name=""/>
        <dsp:cNvSpPr/>
      </dsp:nvSpPr>
      <dsp:spPr>
        <a:xfrm>
          <a:off x="0" y="1581896"/>
          <a:ext cx="9144000" cy="4557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a:t>What about measuring impact of the IFRC Y.E.S.? </a:t>
          </a:r>
        </a:p>
      </dsp:txBody>
      <dsp:txXfrm>
        <a:off x="22246" y="1604142"/>
        <a:ext cx="9099508" cy="411223"/>
      </dsp:txXfrm>
    </dsp:sp>
    <dsp:sp modelId="{0DAA65F0-4108-4253-A86E-6C84717A608B}">
      <dsp:nvSpPr>
        <dsp:cNvPr id="0" name=""/>
        <dsp:cNvSpPr/>
      </dsp:nvSpPr>
      <dsp:spPr>
        <a:xfrm>
          <a:off x="0" y="2092331"/>
          <a:ext cx="9144000" cy="45571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a:t>What is the purpose of the Examples of Expected Impact in the IFRC Y.E.S.?</a:t>
          </a:r>
        </a:p>
      </dsp:txBody>
      <dsp:txXfrm>
        <a:off x="22246" y="2114577"/>
        <a:ext cx="9099508" cy="411223"/>
      </dsp:txXfrm>
    </dsp:sp>
    <dsp:sp modelId="{F5D60705-5E50-4A78-8C40-7D15740BAD82}">
      <dsp:nvSpPr>
        <dsp:cNvPr id="0" name=""/>
        <dsp:cNvSpPr/>
      </dsp:nvSpPr>
      <dsp:spPr>
        <a:xfrm>
          <a:off x="0" y="2602766"/>
          <a:ext cx="9144000" cy="45571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dirty="0"/>
            <a:t>Why are there ”repetitions” of some of the Recommended actions in the document?</a:t>
          </a:r>
        </a:p>
      </dsp:txBody>
      <dsp:txXfrm>
        <a:off x="22246" y="2625012"/>
        <a:ext cx="9099508" cy="411223"/>
      </dsp:txXfrm>
    </dsp:sp>
    <dsp:sp modelId="{6B0301EE-45A1-467C-8553-7FEA5F393A85}">
      <dsp:nvSpPr>
        <dsp:cNvPr id="0" name=""/>
        <dsp:cNvSpPr/>
      </dsp:nvSpPr>
      <dsp:spPr>
        <a:xfrm>
          <a:off x="0" y="3113201"/>
          <a:ext cx="9144000" cy="45571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a:t>Is not Education  and Empowerment the same?</a:t>
          </a:r>
        </a:p>
      </dsp:txBody>
      <dsp:txXfrm>
        <a:off x="22246" y="3135447"/>
        <a:ext cx="9099508" cy="411223"/>
      </dsp:txXfrm>
    </dsp:sp>
    <dsp:sp modelId="{F3D969EE-1911-4E1A-AE07-5D1AF4F45A15}">
      <dsp:nvSpPr>
        <dsp:cNvPr id="0" name=""/>
        <dsp:cNvSpPr/>
      </dsp:nvSpPr>
      <dsp:spPr>
        <a:xfrm>
          <a:off x="0" y="3623636"/>
          <a:ext cx="9144000" cy="45571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a:t>Are not some of the Strategic directions vague?</a:t>
          </a:r>
        </a:p>
      </dsp:txBody>
      <dsp:txXfrm>
        <a:off x="22246" y="3645882"/>
        <a:ext cx="9099508" cy="411223"/>
      </dsp:txXfrm>
    </dsp:sp>
    <dsp:sp modelId="{35A43E5E-DB38-4567-8847-60B324DBAF7D}">
      <dsp:nvSpPr>
        <dsp:cNvPr id="0" name=""/>
        <dsp:cNvSpPr/>
      </dsp:nvSpPr>
      <dsp:spPr>
        <a:xfrm>
          <a:off x="0" y="4134071"/>
          <a:ext cx="9144000" cy="4557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dirty="0"/>
            <a:t>Is the IFRC Y.E.S. really to be read by local branch volunteers? </a:t>
          </a:r>
        </a:p>
      </dsp:txBody>
      <dsp:txXfrm>
        <a:off x="22246" y="4156317"/>
        <a:ext cx="9099508" cy="411223"/>
      </dsp:txXfrm>
    </dsp:sp>
    <dsp:sp modelId="{77A54AEF-C124-4FED-B240-8005DD3CE4D8}">
      <dsp:nvSpPr>
        <dsp:cNvPr id="0" name=""/>
        <dsp:cNvSpPr/>
      </dsp:nvSpPr>
      <dsp:spPr>
        <a:xfrm>
          <a:off x="0" y="4644506"/>
          <a:ext cx="9144000" cy="455715"/>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a:t>What will happen in the GA 2013? </a:t>
          </a:r>
        </a:p>
      </dsp:txBody>
      <dsp:txXfrm>
        <a:off x="22246" y="4666752"/>
        <a:ext cx="9099508" cy="411223"/>
      </dsp:txXfrm>
    </dsp:sp>
    <dsp:sp modelId="{42B6E884-6068-4E6C-9CA2-9DA5558067F1}">
      <dsp:nvSpPr>
        <dsp:cNvPr id="0" name=""/>
        <dsp:cNvSpPr/>
      </dsp:nvSpPr>
      <dsp:spPr>
        <a:xfrm>
          <a:off x="0" y="5154941"/>
          <a:ext cx="9144000" cy="45571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a:t>Does not the IFRC Y.E.S. have a way too many pages?</a:t>
          </a:r>
        </a:p>
      </dsp:txBody>
      <dsp:txXfrm>
        <a:off x="22246" y="5177187"/>
        <a:ext cx="9099508" cy="41122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758F-E5D5-46E3-BB6F-164BBDAD4A97}">
      <dsp:nvSpPr>
        <dsp:cNvPr id="0" name=""/>
        <dsp:cNvSpPr/>
      </dsp:nvSpPr>
      <dsp:spPr>
        <a:xfrm>
          <a:off x="0" y="0"/>
          <a:ext cx="9144000" cy="791505"/>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GB" sz="3300" b="1" kern="1200" dirty="0"/>
            <a:t>Featured</a:t>
          </a:r>
          <a:r>
            <a:rPr lang="en-GB" sz="3300" b="1" kern="1200" baseline="0" dirty="0"/>
            <a:t> aspects of the IFRC Y.E.S. :</a:t>
          </a:r>
          <a:endParaRPr lang="en-GB" sz="3300" b="1" kern="1200" cap="all" baseline="0" dirty="0"/>
        </a:p>
      </dsp:txBody>
      <dsp:txXfrm>
        <a:off x="38638" y="38638"/>
        <a:ext cx="9066724" cy="71422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53CBE-A861-4558-825D-6589AE4E6859}">
      <dsp:nvSpPr>
        <dsp:cNvPr id="0" name=""/>
        <dsp:cNvSpPr/>
      </dsp:nvSpPr>
      <dsp:spPr>
        <a:xfrm>
          <a:off x="0" y="123423"/>
          <a:ext cx="9144000" cy="6364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dirty="0"/>
            <a:t>Unifying global strategic framework </a:t>
          </a:r>
          <a:r>
            <a:rPr lang="en-GB" sz="1600" kern="1200" dirty="0"/>
            <a:t>for youth engagement built on previous experiences and extensive consultation with youth and National Society leadership.</a:t>
          </a:r>
        </a:p>
      </dsp:txBody>
      <dsp:txXfrm>
        <a:off x="31070" y="154493"/>
        <a:ext cx="9081860" cy="574340"/>
      </dsp:txXfrm>
    </dsp:sp>
    <dsp:sp modelId="{99F40FB2-237C-4D4C-AED8-D73A0C43FA94}">
      <dsp:nvSpPr>
        <dsp:cNvPr id="0" name=""/>
        <dsp:cNvSpPr/>
      </dsp:nvSpPr>
      <dsp:spPr>
        <a:xfrm>
          <a:off x="0" y="805983"/>
          <a:ext cx="9144000" cy="6364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Underscoring </a:t>
          </a:r>
          <a:r>
            <a:rPr lang="en-GB" sz="1600" b="1" kern="1200"/>
            <a:t>3 distinct age groups</a:t>
          </a:r>
          <a:r>
            <a:rPr lang="en-GB" sz="1600" kern="1200"/>
            <a:t> of youth – children, adolescents, young adults.</a:t>
          </a:r>
          <a:endParaRPr lang="en-GB" sz="1600" kern="1200" dirty="0"/>
        </a:p>
      </dsp:txBody>
      <dsp:txXfrm>
        <a:off x="31070" y="837053"/>
        <a:ext cx="9081860" cy="574340"/>
      </dsp:txXfrm>
    </dsp:sp>
    <dsp:sp modelId="{F8FFE3E0-315D-4294-A805-842205DEA7C8}">
      <dsp:nvSpPr>
        <dsp:cNvPr id="0" name=""/>
        <dsp:cNvSpPr/>
      </dsp:nvSpPr>
      <dsp:spPr>
        <a:xfrm>
          <a:off x="0" y="1488543"/>
          <a:ext cx="9144000" cy="636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Emphasising engagement of </a:t>
          </a:r>
          <a:r>
            <a:rPr lang="en-GB" sz="1600" b="1" kern="1200"/>
            <a:t>marginalised groups.</a:t>
          </a:r>
          <a:endParaRPr lang="en-GB" sz="1600" b="1" kern="1200" dirty="0"/>
        </a:p>
      </dsp:txBody>
      <dsp:txXfrm>
        <a:off x="31070" y="1519613"/>
        <a:ext cx="9081860" cy="574340"/>
      </dsp:txXfrm>
    </dsp:sp>
    <dsp:sp modelId="{152FE0B3-C7C0-4AFD-A256-2CC4BF374475}">
      <dsp:nvSpPr>
        <dsp:cNvPr id="0" name=""/>
        <dsp:cNvSpPr/>
      </dsp:nvSpPr>
      <dsp:spPr>
        <a:xfrm>
          <a:off x="0" y="2171103"/>
          <a:ext cx="9144000" cy="6364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Elevating engagement of </a:t>
          </a:r>
          <a:r>
            <a:rPr lang="en-GB" sz="1600" b="1" kern="1200"/>
            <a:t>young beneficiaries.</a:t>
          </a:r>
          <a:endParaRPr lang="en-GB" sz="1600" kern="1200" dirty="0"/>
        </a:p>
      </dsp:txBody>
      <dsp:txXfrm>
        <a:off x="31070" y="2202173"/>
        <a:ext cx="9081860" cy="574340"/>
      </dsp:txXfrm>
    </dsp:sp>
    <dsp:sp modelId="{CAEF13AE-AD35-4F92-B198-8E74AC4598DD}">
      <dsp:nvSpPr>
        <dsp:cNvPr id="0" name=""/>
        <dsp:cNvSpPr/>
      </dsp:nvSpPr>
      <dsp:spPr>
        <a:xfrm>
          <a:off x="0" y="2853663"/>
          <a:ext cx="9144000" cy="63648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a:t>Visionary</a:t>
          </a:r>
          <a:r>
            <a:rPr lang="en-GB" sz="1600" kern="1200"/>
            <a:t>, yet</a:t>
          </a:r>
          <a:r>
            <a:rPr lang="en-GB" sz="1600" b="1" kern="1200"/>
            <a:t> reflecting the realities and previous experiences </a:t>
          </a:r>
          <a:r>
            <a:rPr lang="en-GB" sz="1600" kern="1200"/>
            <a:t>of National Societies.</a:t>
          </a:r>
          <a:endParaRPr lang="en-GB" sz="1600" kern="1200" dirty="0"/>
        </a:p>
      </dsp:txBody>
      <dsp:txXfrm>
        <a:off x="31070" y="2884733"/>
        <a:ext cx="9081860" cy="574340"/>
      </dsp:txXfrm>
    </dsp:sp>
    <dsp:sp modelId="{2984DE35-C208-43B9-841D-B6A6B0E45549}">
      <dsp:nvSpPr>
        <dsp:cNvPr id="0" name=""/>
        <dsp:cNvSpPr/>
      </dsp:nvSpPr>
      <dsp:spPr>
        <a:xfrm>
          <a:off x="0" y="3536224"/>
          <a:ext cx="9144000" cy="6364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a:t>Cross cutting</a:t>
          </a:r>
          <a:r>
            <a:rPr lang="en-GB" sz="1600" kern="1200"/>
            <a:t> and featuring </a:t>
          </a:r>
          <a:r>
            <a:rPr lang="en-GB" sz="1600" b="1" kern="1200"/>
            <a:t>the value-add </a:t>
          </a:r>
          <a:r>
            <a:rPr lang="en-GB" sz="1600" kern="1200"/>
            <a:t>that youth bring to service delivery;</a:t>
          </a:r>
          <a:endParaRPr lang="en-GB" sz="1600" kern="1200" dirty="0"/>
        </a:p>
      </dsp:txBody>
      <dsp:txXfrm>
        <a:off x="31070" y="3567294"/>
        <a:ext cx="9081860" cy="574340"/>
      </dsp:txXfrm>
    </dsp:sp>
    <dsp:sp modelId="{FA7B83ED-8EC9-44F3-A62C-1E6450FB774B}">
      <dsp:nvSpPr>
        <dsp:cNvPr id="0" name=""/>
        <dsp:cNvSpPr/>
      </dsp:nvSpPr>
      <dsp:spPr>
        <a:xfrm>
          <a:off x="0" y="4218784"/>
          <a:ext cx="9144000" cy="6364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Reinforces an </a:t>
          </a:r>
          <a:r>
            <a:rPr lang="en-GB" sz="1600" b="1" kern="1200"/>
            <a:t>intergenerational, holistic, and dynamic approach</a:t>
          </a:r>
          <a:r>
            <a:rPr lang="en-GB" sz="1600" kern="1200"/>
            <a:t> to youth engagement. </a:t>
          </a:r>
          <a:endParaRPr lang="en-GB" sz="1600" kern="1200" dirty="0"/>
        </a:p>
      </dsp:txBody>
      <dsp:txXfrm>
        <a:off x="31070" y="4249854"/>
        <a:ext cx="9081860" cy="574340"/>
      </dsp:txXfrm>
    </dsp:sp>
    <dsp:sp modelId="{AA7D0A16-9EAA-4AA4-8D58-BB5043B4C0D7}">
      <dsp:nvSpPr>
        <dsp:cNvPr id="0" name=""/>
        <dsp:cNvSpPr/>
      </dsp:nvSpPr>
      <dsp:spPr>
        <a:xfrm>
          <a:off x="0" y="4901344"/>
          <a:ext cx="9144000" cy="636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Contributes to strong engagement of </a:t>
          </a:r>
          <a:r>
            <a:rPr lang="en-GB" sz="1600" b="1" kern="1200"/>
            <a:t>youth in leading the IFRC position in the post-2015 </a:t>
          </a:r>
          <a:r>
            <a:rPr lang="en-GB" sz="1600" kern="1200"/>
            <a:t>development agenda.</a:t>
          </a:r>
          <a:endParaRPr lang="en-GB" sz="1600" kern="1200" dirty="0"/>
        </a:p>
      </dsp:txBody>
      <dsp:txXfrm>
        <a:off x="31070" y="4932414"/>
        <a:ext cx="9081860" cy="5743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758F-E5D5-46E3-BB6F-164BBDAD4A97}">
      <dsp:nvSpPr>
        <dsp:cNvPr id="0" name=""/>
        <dsp:cNvSpPr/>
      </dsp:nvSpPr>
      <dsp:spPr>
        <a:xfrm>
          <a:off x="0" y="247"/>
          <a:ext cx="9144000" cy="791505"/>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GB" sz="3300" b="1" kern="1200" cap="all" baseline="0" dirty="0"/>
            <a:t>Stay tuned and informed</a:t>
          </a:r>
        </a:p>
      </dsp:txBody>
      <dsp:txXfrm>
        <a:off x="38638" y="38885"/>
        <a:ext cx="9066724" cy="71422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758F-E5D5-46E3-BB6F-164BBDAD4A97}">
      <dsp:nvSpPr>
        <dsp:cNvPr id="0" name=""/>
        <dsp:cNvSpPr/>
      </dsp:nvSpPr>
      <dsp:spPr>
        <a:xfrm>
          <a:off x="0" y="247"/>
          <a:ext cx="9144000" cy="791505"/>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GB" sz="3300" b="1" kern="1200" cap="all" baseline="0" dirty="0"/>
            <a:t>Humanitarian challenges – </a:t>
          </a:r>
          <a:r>
            <a:rPr lang="en-GB" sz="3300" b="1" kern="1200" cap="all" baseline="0" dirty="0" err="1"/>
            <a:t>Solferino</a:t>
          </a:r>
          <a:r>
            <a:rPr lang="en-GB" sz="3300" b="1" kern="1200" cap="all" baseline="0" dirty="0"/>
            <a:t>, 2009</a:t>
          </a:r>
        </a:p>
      </dsp:txBody>
      <dsp:txXfrm>
        <a:off x="38638" y="38885"/>
        <a:ext cx="9066724" cy="71422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758F-E5D5-46E3-BB6F-164BBDAD4A97}">
      <dsp:nvSpPr>
        <dsp:cNvPr id="0" name=""/>
        <dsp:cNvSpPr/>
      </dsp:nvSpPr>
      <dsp:spPr>
        <a:xfrm>
          <a:off x="0" y="247"/>
          <a:ext cx="9144000" cy="791505"/>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GB" sz="3300" b="1" kern="1200" cap="all" baseline="0" dirty="0"/>
            <a:t>Young Humanitarians – Today’s </a:t>
          </a:r>
          <a:r>
            <a:rPr lang="en-GB" sz="3300" b="1" kern="1200" cap="all" baseline="0" dirty="0" err="1"/>
            <a:t>HenryS</a:t>
          </a:r>
          <a:endParaRPr lang="en-GB" sz="3300" b="1" kern="1200" cap="all" baseline="0" dirty="0"/>
        </a:p>
      </dsp:txBody>
      <dsp:txXfrm>
        <a:off x="38638" y="38885"/>
        <a:ext cx="9066724" cy="714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D9059-6806-4CC3-8269-F9CC66EAEFD8}">
      <dsp:nvSpPr>
        <dsp:cNvPr id="0" name=""/>
        <dsp:cNvSpPr/>
      </dsp:nvSpPr>
      <dsp:spPr>
        <a:xfrm>
          <a:off x="0" y="55822"/>
          <a:ext cx="8229600" cy="1031354"/>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rtl="0">
            <a:lnSpc>
              <a:spcPct val="90000"/>
            </a:lnSpc>
            <a:spcBef>
              <a:spcPct val="0"/>
            </a:spcBef>
            <a:spcAft>
              <a:spcPct val="35000"/>
            </a:spcAft>
            <a:buNone/>
          </a:pPr>
          <a:r>
            <a:rPr lang="en-GB" sz="4300" b="1" kern="1200" dirty="0"/>
            <a:t>Vision of youth engagement 2020</a:t>
          </a:r>
          <a:endParaRPr lang="en-GB" sz="4300" kern="1200" dirty="0"/>
        </a:p>
      </dsp:txBody>
      <dsp:txXfrm>
        <a:off x="50347" y="106169"/>
        <a:ext cx="8128906" cy="93066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5F720-4E2D-4E67-A524-F0526863B156}">
      <dsp:nvSpPr>
        <dsp:cNvPr id="0" name=""/>
        <dsp:cNvSpPr/>
      </dsp:nvSpPr>
      <dsp:spPr>
        <a:xfrm rot="5400000">
          <a:off x="3785742" y="-370490"/>
          <a:ext cx="3620770"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just" defTabSz="800100" rtl="0">
            <a:lnSpc>
              <a:spcPct val="90000"/>
            </a:lnSpc>
            <a:spcBef>
              <a:spcPct val="0"/>
            </a:spcBef>
            <a:spcAft>
              <a:spcPct val="15000"/>
            </a:spcAft>
            <a:buChar char="•"/>
          </a:pPr>
          <a:r>
            <a:rPr lang="en-GB" sz="1800" kern="1200" dirty="0"/>
            <a:t>Recognize youth as </a:t>
          </a:r>
          <a:r>
            <a:rPr lang="en-GB" sz="1800" b="1" kern="1200" dirty="0"/>
            <a:t>agents of change</a:t>
          </a:r>
          <a:r>
            <a:rPr lang="en-GB" sz="1800" kern="1200" dirty="0"/>
            <a:t>.</a:t>
          </a:r>
        </a:p>
        <a:p>
          <a:pPr marL="171450" lvl="1" indent="-171450" algn="just" defTabSz="800100" rtl="0">
            <a:lnSpc>
              <a:spcPct val="90000"/>
            </a:lnSpc>
            <a:spcBef>
              <a:spcPct val="0"/>
            </a:spcBef>
            <a:spcAft>
              <a:spcPct val="15000"/>
            </a:spcAft>
            <a:buChar char="•"/>
          </a:pPr>
          <a:r>
            <a:rPr lang="en-GB" sz="1800" kern="1200" dirty="0"/>
            <a:t>Encourage the use of </a:t>
          </a:r>
          <a:r>
            <a:rPr lang="en-GB" sz="1800" b="1" kern="1200" dirty="0"/>
            <a:t>unique abilities and skills</a:t>
          </a:r>
          <a:r>
            <a:rPr lang="en-GB" sz="1800" kern="1200" dirty="0"/>
            <a:t> that young people alone can bring to the table, such as intercultural communication and innovative use of technology.</a:t>
          </a:r>
        </a:p>
        <a:p>
          <a:pPr marL="171450" lvl="1" indent="-171450" algn="just" defTabSz="800100" rtl="0">
            <a:lnSpc>
              <a:spcPct val="90000"/>
            </a:lnSpc>
            <a:spcBef>
              <a:spcPct val="0"/>
            </a:spcBef>
            <a:spcAft>
              <a:spcPct val="15000"/>
            </a:spcAft>
            <a:buChar char="•"/>
          </a:pPr>
          <a:r>
            <a:rPr lang="en-GB" sz="1800" kern="1200"/>
            <a:t>Include youth in </a:t>
          </a:r>
          <a:r>
            <a:rPr lang="en-GB" sz="1800" b="1" kern="1200"/>
            <a:t>decision-making and planning </a:t>
          </a:r>
          <a:r>
            <a:rPr lang="en-GB" sz="1800" kern="1200"/>
            <a:t>processes at all levels.</a:t>
          </a:r>
        </a:p>
        <a:p>
          <a:pPr marL="171450" lvl="1" indent="-171450" algn="just" defTabSz="800100" rtl="0">
            <a:lnSpc>
              <a:spcPct val="90000"/>
            </a:lnSpc>
            <a:spcBef>
              <a:spcPct val="0"/>
            </a:spcBef>
            <a:spcAft>
              <a:spcPct val="15000"/>
            </a:spcAft>
            <a:buChar char="•"/>
          </a:pPr>
          <a:r>
            <a:rPr lang="en-GB" sz="1800" kern="1200"/>
            <a:t>Push for youth to have a stronger role in </a:t>
          </a:r>
          <a:r>
            <a:rPr lang="en-GB" sz="1800" b="1" kern="1200"/>
            <a:t>programme development and implementation to empower their communities</a:t>
          </a:r>
          <a:r>
            <a:rPr lang="en-GB" sz="1800" kern="1200"/>
            <a:t>.</a:t>
          </a:r>
        </a:p>
        <a:p>
          <a:pPr marL="171450" lvl="1" indent="-171450" algn="just" defTabSz="800100" rtl="0">
            <a:lnSpc>
              <a:spcPct val="90000"/>
            </a:lnSpc>
            <a:spcBef>
              <a:spcPct val="0"/>
            </a:spcBef>
            <a:spcAft>
              <a:spcPct val="15000"/>
            </a:spcAft>
            <a:buChar char="•"/>
          </a:pPr>
          <a:r>
            <a:rPr lang="en-GB" sz="1800" kern="1200" dirty="0"/>
            <a:t>Increase focus on </a:t>
          </a:r>
          <a:r>
            <a:rPr lang="en-GB" sz="1800" b="1" kern="1200" dirty="0"/>
            <a:t>formal and non-formal peer education</a:t>
          </a:r>
          <a:r>
            <a:rPr lang="en-GB" sz="1800" kern="1200" dirty="0"/>
            <a:t> as a primary method of prevention.</a:t>
          </a:r>
        </a:p>
      </dsp:txBody>
      <dsp:txXfrm rot="-5400000">
        <a:off x="2962656" y="629347"/>
        <a:ext cx="5090193" cy="3267268"/>
      </dsp:txXfrm>
    </dsp:sp>
    <dsp:sp modelId="{CC7DF74C-5A76-486B-A3B9-6C44397CC397}">
      <dsp:nvSpPr>
        <dsp:cNvPr id="0" name=""/>
        <dsp:cNvSpPr/>
      </dsp:nvSpPr>
      <dsp:spPr>
        <a:xfrm>
          <a:off x="0" y="0"/>
          <a:ext cx="2962656" cy="45259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rtl="0">
            <a:lnSpc>
              <a:spcPct val="90000"/>
            </a:lnSpc>
            <a:spcBef>
              <a:spcPct val="0"/>
            </a:spcBef>
            <a:spcAft>
              <a:spcPct val="35000"/>
            </a:spcAft>
            <a:buNone/>
          </a:pPr>
          <a:r>
            <a:rPr lang="en-GB" sz="4500" kern="1200" dirty="0"/>
            <a:t>Appealed to the leaders of the world thus they: </a:t>
          </a:r>
        </a:p>
      </dsp:txBody>
      <dsp:txXfrm>
        <a:off x="144625" y="144625"/>
        <a:ext cx="2673406" cy="423671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5BC2D-985D-46CA-924A-DEB872135333}">
      <dsp:nvSpPr>
        <dsp:cNvPr id="0" name=""/>
        <dsp:cNvSpPr/>
      </dsp:nvSpPr>
      <dsp:spPr>
        <a:xfrm>
          <a:off x="0" y="305615"/>
          <a:ext cx="9144000" cy="959399"/>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GB" sz="4000" kern="1200" dirty="0"/>
            <a:t>IFRC Y.E.S. – endorsed by the GA 2013</a:t>
          </a:r>
        </a:p>
      </dsp:txBody>
      <dsp:txXfrm>
        <a:off x="46834" y="352449"/>
        <a:ext cx="9050332" cy="86573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758F-E5D5-46E3-BB6F-164BBDAD4A97}">
      <dsp:nvSpPr>
        <dsp:cNvPr id="0" name=""/>
        <dsp:cNvSpPr/>
      </dsp:nvSpPr>
      <dsp:spPr>
        <a:xfrm>
          <a:off x="0" y="247"/>
          <a:ext cx="9144000" cy="791505"/>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GB" sz="3300" b="1" kern="1200" dirty="0"/>
            <a:t>Thank you for your attention</a:t>
          </a:r>
          <a:endParaRPr lang="en-GB" sz="3300" b="1" kern="1200" cap="all" baseline="0" dirty="0"/>
        </a:p>
      </dsp:txBody>
      <dsp:txXfrm>
        <a:off x="38638" y="38885"/>
        <a:ext cx="9066724" cy="7142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D9059-6806-4CC3-8269-F9CC66EAEFD8}">
      <dsp:nvSpPr>
        <dsp:cNvPr id="0" name=""/>
        <dsp:cNvSpPr/>
      </dsp:nvSpPr>
      <dsp:spPr>
        <a:xfrm>
          <a:off x="0" y="139770"/>
          <a:ext cx="8229600" cy="86346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en-GB" sz="3600" b="1" kern="1200" dirty="0"/>
            <a:t>Vision of youth engagement 2020 </a:t>
          </a:r>
          <a:r>
            <a:rPr lang="en-GB" sz="3600" b="1" i="1" kern="1200" dirty="0"/>
            <a:t>(cont.)</a:t>
          </a:r>
          <a:endParaRPr lang="en-GB" sz="3600" i="1" kern="1200" dirty="0"/>
        </a:p>
      </dsp:txBody>
      <dsp:txXfrm>
        <a:off x="42151" y="181921"/>
        <a:ext cx="8145298" cy="779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758F-E5D5-46E3-BB6F-164BBDAD4A97}">
      <dsp:nvSpPr>
        <dsp:cNvPr id="0" name=""/>
        <dsp:cNvSpPr/>
      </dsp:nvSpPr>
      <dsp:spPr>
        <a:xfrm>
          <a:off x="0" y="69"/>
          <a:ext cx="9144000" cy="935965"/>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1" kern="1200" cap="all" baseline="0" dirty="0"/>
            <a:t>“Youth-led and NS-owned” concept	</a:t>
          </a:r>
        </a:p>
      </dsp:txBody>
      <dsp:txXfrm>
        <a:off x="45690" y="45759"/>
        <a:ext cx="9052620" cy="8445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40B30-ED29-4522-9CA9-6A085DC82D83}">
      <dsp:nvSpPr>
        <dsp:cNvPr id="0" name=""/>
        <dsp:cNvSpPr/>
      </dsp:nvSpPr>
      <dsp:spPr>
        <a:xfrm rot="16200000">
          <a:off x="-1471249" y="1473317"/>
          <a:ext cx="4976259" cy="2029623"/>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rtl="0">
            <a:lnSpc>
              <a:spcPct val="90000"/>
            </a:lnSpc>
            <a:spcBef>
              <a:spcPct val="0"/>
            </a:spcBef>
            <a:spcAft>
              <a:spcPct val="35000"/>
            </a:spcAft>
            <a:buNone/>
          </a:pPr>
          <a:r>
            <a:rPr lang="en-GB" sz="2000" b="1" kern="1200" baseline="0" dirty="0"/>
            <a:t>Young people are </a:t>
          </a:r>
          <a:r>
            <a:rPr lang="en-GB" sz="2000" b="1" u="sng" kern="1200" baseline="0" dirty="0"/>
            <a:t>key actors </a:t>
          </a:r>
          <a:r>
            <a:rPr lang="en-GB" sz="2000" b="1" kern="1200" baseline="0" dirty="0"/>
            <a:t>in building-up and sustaining strong National Societies and thus </a:t>
          </a:r>
          <a:r>
            <a:rPr lang="en-GB" sz="2000" b="1" u="sng" kern="1200" baseline="0" dirty="0"/>
            <a:t>equal partners of adults</a:t>
          </a:r>
          <a:r>
            <a:rPr lang="en-GB" sz="1800" b="1" u="sng" kern="1200" dirty="0"/>
            <a:t>.</a:t>
          </a:r>
          <a:endParaRPr lang="en-GB" sz="2200" b="1" kern="1200" dirty="0"/>
        </a:p>
      </dsp:txBody>
      <dsp:txXfrm rot="5400000">
        <a:off x="2069" y="995251"/>
        <a:ext cx="2029623" cy="2985755"/>
      </dsp:txXfrm>
    </dsp:sp>
    <dsp:sp modelId="{5245F500-0A76-40FA-B5FF-85412E0258B1}">
      <dsp:nvSpPr>
        <dsp:cNvPr id="0" name=""/>
        <dsp:cNvSpPr/>
      </dsp:nvSpPr>
      <dsp:spPr>
        <a:xfrm rot="16200000">
          <a:off x="710595" y="1473317"/>
          <a:ext cx="4976259" cy="2029623"/>
        </a:xfrm>
        <a:prstGeom prst="flowChartManualOperation">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0650" bIns="0" numCol="1" spcCol="1270" anchor="ctr" anchorCtr="0">
          <a:noAutofit/>
        </a:bodyPr>
        <a:lstStyle/>
        <a:p>
          <a:pPr marL="0" lvl="0" indent="0" algn="ctr" defTabSz="844550" rtl="0">
            <a:lnSpc>
              <a:spcPct val="90000"/>
            </a:lnSpc>
            <a:spcBef>
              <a:spcPct val="0"/>
            </a:spcBef>
            <a:spcAft>
              <a:spcPct val="35000"/>
            </a:spcAft>
            <a:buNone/>
          </a:pPr>
          <a:r>
            <a:rPr lang="en-GB" sz="1900" b="1" kern="1200" baseline="0" dirty="0"/>
            <a:t>Youth is </a:t>
          </a:r>
          <a:r>
            <a:rPr lang="en-GB" sz="1900" b="1" u="sng" kern="1200" baseline="0" dirty="0"/>
            <a:t>not a homogenous group </a:t>
          </a:r>
          <a:r>
            <a:rPr lang="en-GB" sz="1900" b="1" kern="1200" baseline="0" dirty="0"/>
            <a:t>- intra-group dynamics, gender, age, and diversity are </a:t>
          </a:r>
          <a:r>
            <a:rPr lang="en-GB" sz="1900" b="1" kern="1200" baseline="0"/>
            <a:t>key factors </a:t>
          </a:r>
          <a:r>
            <a:rPr lang="en-GB" sz="1900" b="1" kern="1200" baseline="0" dirty="0"/>
            <a:t>to access resources and equal opportunities.</a:t>
          </a:r>
        </a:p>
      </dsp:txBody>
      <dsp:txXfrm rot="5400000">
        <a:off x="2183913" y="995251"/>
        <a:ext cx="2029623" cy="2985755"/>
      </dsp:txXfrm>
    </dsp:sp>
    <dsp:sp modelId="{0408C47F-717B-4091-8B73-DA3C9FC5870C}">
      <dsp:nvSpPr>
        <dsp:cNvPr id="0" name=""/>
        <dsp:cNvSpPr/>
      </dsp:nvSpPr>
      <dsp:spPr>
        <a:xfrm rot="16200000">
          <a:off x="2892441" y="1473317"/>
          <a:ext cx="4976259" cy="2029623"/>
        </a:xfrm>
        <a:prstGeom prst="flowChartManualOperation">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rtl="0">
            <a:lnSpc>
              <a:spcPct val="90000"/>
            </a:lnSpc>
            <a:spcBef>
              <a:spcPct val="0"/>
            </a:spcBef>
            <a:spcAft>
              <a:spcPct val="35000"/>
            </a:spcAft>
            <a:buNone/>
          </a:pPr>
          <a:r>
            <a:rPr lang="en-IE" sz="2000" b="1" kern="1200" baseline="0" dirty="0"/>
            <a:t>Working with RCRC  does not inherently benefit </a:t>
          </a:r>
          <a:r>
            <a:rPr lang="en-IE" sz="2000" b="1" u="sng" kern="1200" baseline="0" dirty="0"/>
            <a:t>only young people</a:t>
          </a:r>
          <a:r>
            <a:rPr lang="en-IE" sz="2000" b="1" u="none" kern="1200" baseline="0" dirty="0"/>
            <a:t>, </a:t>
          </a:r>
          <a:r>
            <a:rPr lang="en-IE" sz="2000" b="1" u="sng" kern="1200" baseline="0" dirty="0"/>
            <a:t> </a:t>
          </a:r>
          <a:r>
            <a:rPr lang="en-IE" sz="2000" b="1" kern="1200" baseline="0" dirty="0"/>
            <a:t>but also </a:t>
          </a:r>
          <a:r>
            <a:rPr lang="en-IE" sz="2000" b="1" u="sng" kern="1200" baseline="0" dirty="0"/>
            <a:t>the communities they reside in</a:t>
          </a:r>
          <a:r>
            <a:rPr lang="en-IE" sz="2000" b="1" kern="1200" baseline="0" dirty="0"/>
            <a:t>. </a:t>
          </a:r>
          <a:endParaRPr lang="en-GB" sz="2000" b="1" kern="1200" baseline="0" dirty="0"/>
        </a:p>
      </dsp:txBody>
      <dsp:txXfrm rot="5400000">
        <a:off x="4365759" y="995251"/>
        <a:ext cx="2029623" cy="2985755"/>
      </dsp:txXfrm>
    </dsp:sp>
    <dsp:sp modelId="{2F662C60-8271-45A2-8F8A-C908EC0A6A0F}">
      <dsp:nvSpPr>
        <dsp:cNvPr id="0" name=""/>
        <dsp:cNvSpPr/>
      </dsp:nvSpPr>
      <dsp:spPr>
        <a:xfrm rot="16200000">
          <a:off x="5076354" y="1473317"/>
          <a:ext cx="4976259" cy="2029623"/>
        </a:xfrm>
        <a:prstGeom prst="flowChartManualOperati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rtl="0">
            <a:lnSpc>
              <a:spcPct val="90000"/>
            </a:lnSpc>
            <a:spcBef>
              <a:spcPct val="0"/>
            </a:spcBef>
            <a:spcAft>
              <a:spcPct val="35000"/>
            </a:spcAft>
            <a:buNone/>
          </a:pPr>
          <a:r>
            <a:rPr lang="en-GB" sz="2000" b="1" kern="1200" baseline="0" dirty="0"/>
            <a:t>Youth in RCRC is a </a:t>
          </a:r>
          <a:r>
            <a:rPr lang="en-GB" sz="2000" b="1" u="sng" kern="1200" baseline="0" dirty="0"/>
            <a:t>threshold for inclusion and engagement</a:t>
          </a:r>
          <a:r>
            <a:rPr lang="en-GB" sz="2000" b="1" kern="1200" baseline="0" dirty="0"/>
            <a:t> of other vulnerable and marginalized groups</a:t>
          </a:r>
          <a:r>
            <a:rPr lang="en-GB" sz="1800" b="1" kern="1200" dirty="0"/>
            <a:t>. </a:t>
          </a:r>
          <a:endParaRPr lang="en-GB" sz="2200" b="1" kern="1200" dirty="0"/>
        </a:p>
      </dsp:txBody>
      <dsp:txXfrm rot="5400000">
        <a:off x="6549672" y="995251"/>
        <a:ext cx="2029623" cy="29857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A758F-E5D5-46E3-BB6F-164BBDAD4A97}">
      <dsp:nvSpPr>
        <dsp:cNvPr id="0" name=""/>
        <dsp:cNvSpPr/>
      </dsp:nvSpPr>
      <dsp:spPr>
        <a:xfrm>
          <a:off x="0" y="443"/>
          <a:ext cx="8136904" cy="907832"/>
        </a:xfrm>
        <a:prstGeom prst="roundRect">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GB" sz="2800" b="1" kern="1200" dirty="0"/>
            <a:t>LACK of SUPPORT to and INVESTMENTS in </a:t>
          </a:r>
        </a:p>
        <a:p>
          <a:pPr marL="0" lvl="0" indent="0" algn="ctr" defTabSz="1244600" rtl="0">
            <a:lnSpc>
              <a:spcPct val="90000"/>
            </a:lnSpc>
            <a:spcBef>
              <a:spcPct val="0"/>
            </a:spcBef>
            <a:spcAft>
              <a:spcPct val="35000"/>
            </a:spcAft>
            <a:buNone/>
          </a:pPr>
          <a:r>
            <a:rPr lang="en-GB" sz="2800" b="1" u="sng" kern="1200" dirty="0"/>
            <a:t>youth development</a:t>
          </a:r>
          <a:r>
            <a:rPr lang="en-GB" sz="2800" b="1" kern="1200" dirty="0"/>
            <a:t>  ARE SHORT-SIGHTED.	</a:t>
          </a:r>
          <a:endParaRPr lang="en-GB" sz="2800" b="1" kern="1200" cap="all" baseline="0" dirty="0"/>
        </a:p>
      </dsp:txBody>
      <dsp:txXfrm>
        <a:off x="44317" y="44760"/>
        <a:ext cx="8048270" cy="819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4603E-FB22-4A3E-BDFC-2B261F9C83F4}">
      <dsp:nvSpPr>
        <dsp:cNvPr id="0" name=""/>
        <dsp:cNvSpPr/>
      </dsp:nvSpPr>
      <dsp:spPr>
        <a:xfrm>
          <a:off x="0" y="415"/>
          <a:ext cx="9144000" cy="849275"/>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endParaRPr lang="en-GB" sz="4000" b="1" kern="1200" cap="all" baseline="0" dirty="0"/>
        </a:p>
        <a:p>
          <a:pPr marL="0" lvl="0" indent="0" algn="ctr" defTabSz="1778000" rtl="0">
            <a:lnSpc>
              <a:spcPct val="90000"/>
            </a:lnSpc>
            <a:spcBef>
              <a:spcPct val="0"/>
            </a:spcBef>
            <a:spcAft>
              <a:spcPct val="35000"/>
            </a:spcAft>
            <a:buNone/>
          </a:pPr>
          <a:r>
            <a:rPr lang="en-GB" sz="4000" b="1" kern="1200" cap="all" baseline="0" dirty="0"/>
            <a:t>Magical number of the Y.E.S.</a:t>
          </a:r>
        </a:p>
        <a:p>
          <a:pPr marL="0" lvl="0" indent="0" algn="ctr" defTabSz="1778000" rtl="0">
            <a:lnSpc>
              <a:spcPct val="90000"/>
            </a:lnSpc>
            <a:spcBef>
              <a:spcPct val="0"/>
            </a:spcBef>
            <a:spcAft>
              <a:spcPct val="35000"/>
            </a:spcAft>
            <a:buNone/>
          </a:pPr>
          <a:r>
            <a:rPr lang="en-GB" sz="3000" b="1" i="1" kern="1200" cap="none" baseline="0" dirty="0"/>
            <a:t>		</a:t>
          </a:r>
          <a:endParaRPr lang="en-GB" sz="3000" b="1" kern="1200" cap="all" baseline="0" dirty="0"/>
        </a:p>
      </dsp:txBody>
      <dsp:txXfrm>
        <a:off x="41458" y="41873"/>
        <a:ext cx="9061084" cy="7663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4603E-FB22-4A3E-BDFC-2B261F9C83F4}">
      <dsp:nvSpPr>
        <dsp:cNvPr id="0" name=""/>
        <dsp:cNvSpPr/>
      </dsp:nvSpPr>
      <dsp:spPr>
        <a:xfrm>
          <a:off x="0" y="415"/>
          <a:ext cx="9144000" cy="849275"/>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endParaRPr lang="en-GB" sz="4000" b="1" kern="1200" cap="all" baseline="0" dirty="0"/>
        </a:p>
        <a:p>
          <a:pPr marL="0" lvl="0" indent="0" algn="ctr" defTabSz="1778000" rtl="0">
            <a:lnSpc>
              <a:spcPct val="90000"/>
            </a:lnSpc>
            <a:spcBef>
              <a:spcPct val="0"/>
            </a:spcBef>
            <a:spcAft>
              <a:spcPct val="35000"/>
            </a:spcAft>
            <a:buNone/>
          </a:pPr>
          <a:r>
            <a:rPr lang="en-GB" sz="4000" b="1" kern="1200" cap="all" baseline="0" dirty="0"/>
            <a:t>The IFRC Y.E.S. is …</a:t>
          </a:r>
        </a:p>
        <a:p>
          <a:pPr marL="0" lvl="0" indent="0" algn="ctr" defTabSz="1778000" rtl="0">
            <a:lnSpc>
              <a:spcPct val="90000"/>
            </a:lnSpc>
            <a:spcBef>
              <a:spcPct val="0"/>
            </a:spcBef>
            <a:spcAft>
              <a:spcPct val="35000"/>
            </a:spcAft>
            <a:buNone/>
          </a:pPr>
          <a:r>
            <a:rPr lang="en-GB" sz="3000" b="1" i="1" kern="1200" cap="none" baseline="0" dirty="0"/>
            <a:t>		</a:t>
          </a:r>
          <a:endParaRPr lang="en-GB" sz="3000" b="1" kern="1200" cap="all" baseline="0" dirty="0"/>
        </a:p>
      </dsp:txBody>
      <dsp:txXfrm>
        <a:off x="41458" y="41873"/>
        <a:ext cx="9061084" cy="7663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89250" cy="4968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8250" y="1"/>
            <a:ext cx="2889250" cy="496889"/>
          </a:xfrm>
          <a:prstGeom prst="rect">
            <a:avLst/>
          </a:prstGeom>
        </p:spPr>
        <p:txBody>
          <a:bodyPr vert="horz" lIns="91440" tIns="45720" rIns="91440" bIns="45720" rtlCol="0"/>
          <a:lstStyle>
            <a:lvl1pPr algn="r">
              <a:defRPr sz="1200"/>
            </a:lvl1pPr>
          </a:lstStyle>
          <a:p>
            <a:fld id="{E3741A3F-710D-4DDB-8385-819E4C357AC8}" type="datetimeFigureOut">
              <a:rPr lang="en-GB" smtClean="0"/>
              <a:t>25/07/2017</a:t>
            </a:fld>
            <a:endParaRPr lang="en-GB"/>
          </a:p>
        </p:txBody>
      </p:sp>
      <p:sp>
        <p:nvSpPr>
          <p:cNvPr id="4" name="Footer Placeholder 3"/>
          <p:cNvSpPr>
            <a:spLocks noGrp="1"/>
          </p:cNvSpPr>
          <p:nvPr>
            <p:ph type="ftr" sz="quarter" idx="2"/>
          </p:nvPr>
        </p:nvSpPr>
        <p:spPr>
          <a:xfrm>
            <a:off x="1" y="9428164"/>
            <a:ext cx="2889250"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8250" y="9428164"/>
            <a:ext cx="2889250" cy="496887"/>
          </a:xfrm>
          <a:prstGeom prst="rect">
            <a:avLst/>
          </a:prstGeom>
        </p:spPr>
        <p:txBody>
          <a:bodyPr vert="horz" lIns="91440" tIns="45720" rIns="91440" bIns="45720" rtlCol="0" anchor="b"/>
          <a:lstStyle>
            <a:lvl1pPr algn="r">
              <a:defRPr sz="1200"/>
            </a:lvl1pPr>
          </a:lstStyle>
          <a:p>
            <a:fld id="{43628624-1D2F-4370-8832-23DF110CE519}" type="slidenum">
              <a:rPr lang="en-GB" smtClean="0"/>
              <a:t>‹#›</a:t>
            </a:fld>
            <a:endParaRPr lang="en-GB"/>
          </a:p>
        </p:txBody>
      </p:sp>
    </p:spTree>
    <p:extLst>
      <p:ext uri="{BB962C8B-B14F-4D97-AF65-F5344CB8AC3E}">
        <p14:creationId xmlns:p14="http://schemas.microsoft.com/office/powerpoint/2010/main" val="1072609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889938" cy="49633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1"/>
            <a:ext cx="2889938" cy="496331"/>
          </a:xfrm>
          <a:prstGeom prst="rect">
            <a:avLst/>
          </a:prstGeom>
        </p:spPr>
        <p:txBody>
          <a:bodyPr vert="horz" lIns="91440" tIns="45720" rIns="91440" bIns="45720" rtlCol="0"/>
          <a:lstStyle>
            <a:lvl1pPr algn="r">
              <a:defRPr sz="1200"/>
            </a:lvl1pPr>
          </a:lstStyle>
          <a:p>
            <a:fld id="{69072998-DBF7-479C-8DAC-6137D21B1207}" type="datetimeFigureOut">
              <a:rPr lang="en-GB" smtClean="0"/>
              <a:t>25/07/2017</a:t>
            </a:fld>
            <a:endParaRPr lang="en-GB"/>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715154"/>
            <a:ext cx="5335270" cy="44669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5"/>
            <a:ext cx="2889938" cy="49633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428585"/>
            <a:ext cx="2889938" cy="496331"/>
          </a:xfrm>
          <a:prstGeom prst="rect">
            <a:avLst/>
          </a:prstGeom>
        </p:spPr>
        <p:txBody>
          <a:bodyPr vert="horz" lIns="91440" tIns="45720" rIns="91440" bIns="45720" rtlCol="0" anchor="b"/>
          <a:lstStyle>
            <a:lvl1pPr algn="r">
              <a:defRPr sz="1200"/>
            </a:lvl1pPr>
          </a:lstStyle>
          <a:p>
            <a:fld id="{32F29F20-4698-4C0E-A838-B443B19EEE0F}" type="slidenum">
              <a:rPr lang="en-GB" smtClean="0"/>
              <a:t>‹#›</a:t>
            </a:fld>
            <a:endParaRPr lang="en-GB"/>
          </a:p>
        </p:txBody>
      </p:sp>
    </p:spTree>
    <p:extLst>
      <p:ext uri="{BB962C8B-B14F-4D97-AF65-F5344CB8AC3E}">
        <p14:creationId xmlns:p14="http://schemas.microsoft.com/office/powerpoint/2010/main" val="274407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ifrc.webex.com/ifrc/ldr.php?AT=pb&amp;SP=MC&amp;rID=3297982&amp;rKey=A58267EA0CA04C4B"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en-GB" dirty="0"/>
              <a:t>This presentation</a:t>
            </a:r>
            <a:r>
              <a:rPr lang="en-GB" baseline="0" dirty="0"/>
              <a:t> aims to present the IFRC Y.E.S. comprehensively.</a:t>
            </a:r>
          </a:p>
          <a:p>
            <a:endParaRPr lang="en-GB" baseline="0" dirty="0"/>
          </a:p>
          <a:p>
            <a:r>
              <a:rPr lang="en-GB" dirty="0"/>
              <a:t>Presenters</a:t>
            </a:r>
            <a:r>
              <a:rPr lang="en-GB" baseline="0" dirty="0"/>
              <a:t> are encouraged to amend the presentation reflecting their audience and purpose of the presentation. Also adjust the animations of the slides as per the target audience. </a:t>
            </a:r>
          </a:p>
          <a:p>
            <a:endParaRPr lang="en-GB" baseline="0" dirty="0"/>
          </a:p>
          <a:p>
            <a:r>
              <a:rPr lang="en-GB" baseline="0" dirty="0"/>
              <a:t>Start with the questions why there are pictures of adults in the picture. </a:t>
            </a:r>
          </a:p>
          <a:p>
            <a:endParaRPr lang="en-GB" baseline="0" dirty="0"/>
          </a:p>
          <a:p>
            <a:r>
              <a:rPr lang="en-GB" b="1" baseline="0" dirty="0"/>
              <a:t>The Y.E.S. is the Youth Engagement Strategy not a Youth Strategy.</a:t>
            </a:r>
            <a:endParaRPr lang="en-GB" b="1" dirty="0"/>
          </a:p>
          <a:p>
            <a:endParaRPr lang="en-GB" dirty="0"/>
          </a:p>
          <a:p>
            <a:r>
              <a:rPr lang="en-GB" dirty="0"/>
              <a:t>It is a strategic</a:t>
            </a:r>
            <a:r>
              <a:rPr lang="en-GB" baseline="0" dirty="0"/>
              <a:t> document enabling NSs to position themselves in the POST 2015 processes, as youth will be the key enablers of </a:t>
            </a:r>
            <a:r>
              <a:rPr lang="en-GB" baseline="0" dirty="0" err="1"/>
              <a:t>achieiving</a:t>
            </a:r>
            <a:r>
              <a:rPr lang="en-GB" baseline="0" dirty="0"/>
              <a:t> the global development goals in local communities.</a:t>
            </a:r>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1</a:t>
            </a:fld>
            <a:endParaRPr lang="en-GB" dirty="0"/>
          </a:p>
        </p:txBody>
      </p:sp>
    </p:spTree>
    <p:extLst>
      <p:ext uri="{BB962C8B-B14F-4D97-AF65-F5344CB8AC3E}">
        <p14:creationId xmlns:p14="http://schemas.microsoft.com/office/powerpoint/2010/main" val="2421762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normAutofit fontScale="40000" lnSpcReduction="20000"/>
          </a:bodyPr>
          <a:lstStyle/>
          <a:p>
            <a:r>
              <a:rPr lang="en-GB" sz="1200" i="0" kern="1200" dirty="0">
                <a:solidFill>
                  <a:schemeClr val="tx1"/>
                </a:solidFill>
                <a:effectLst/>
                <a:latin typeface="+mn-lt"/>
                <a:ea typeface="+mn-ea"/>
                <a:cs typeface="+mn-cs"/>
              </a:rPr>
              <a:t>In this slide,</a:t>
            </a:r>
            <a:r>
              <a:rPr lang="en-GB" sz="1200" i="0" kern="1200" baseline="0" dirty="0">
                <a:solidFill>
                  <a:schemeClr val="tx1"/>
                </a:solidFill>
                <a:effectLst/>
                <a:latin typeface="+mn-lt"/>
                <a:ea typeface="+mn-ea"/>
                <a:cs typeface="+mn-cs"/>
              </a:rPr>
              <a:t> key components/building blocks of the IFRC Y.E.S. are brought together. </a:t>
            </a:r>
          </a:p>
          <a:p>
            <a:endParaRPr lang="en-GB" sz="1200" i="0" kern="1200" baseline="0" dirty="0">
              <a:solidFill>
                <a:schemeClr val="tx1"/>
              </a:solidFill>
              <a:effectLst/>
              <a:latin typeface="+mn-lt"/>
              <a:ea typeface="+mn-ea"/>
              <a:cs typeface="+mn-cs"/>
            </a:endParaRPr>
          </a:p>
          <a:p>
            <a:r>
              <a:rPr lang="en-GB" sz="1200" i="0" kern="1200" baseline="0" dirty="0">
                <a:solidFill>
                  <a:schemeClr val="tx1"/>
                </a:solidFill>
                <a:effectLst/>
                <a:latin typeface="+mn-lt"/>
                <a:ea typeface="+mn-ea"/>
                <a:cs typeface="+mn-cs"/>
              </a:rPr>
              <a:t>Definitions are to be introduced – however, one should be reasonable with the level of details. Depending on the audience, once could probably focus and feature mainly on the new aspects of the definitions. </a:t>
            </a:r>
          </a:p>
          <a:p>
            <a:endParaRPr lang="en-GB" sz="1200" i="1" kern="1200" dirty="0">
              <a:solidFill>
                <a:schemeClr val="tx1"/>
              </a:solidFill>
              <a:effectLst/>
              <a:latin typeface="+mn-lt"/>
              <a:ea typeface="+mn-ea"/>
              <a:cs typeface="+mn-cs"/>
            </a:endParaRPr>
          </a:p>
          <a:p>
            <a:r>
              <a:rPr lang="en-GB" sz="1200" b="1" i="1" kern="1200" dirty="0">
                <a:solidFill>
                  <a:schemeClr val="tx1"/>
                </a:solidFill>
                <a:effectLst/>
                <a:latin typeface="+mn-lt"/>
                <a:ea typeface="+mn-ea"/>
                <a:cs typeface="+mn-cs"/>
              </a:rPr>
              <a:t>3Es concept </a:t>
            </a:r>
            <a:r>
              <a:rPr lang="en-GB" sz="1200" b="0" i="1" kern="1200" dirty="0">
                <a:solidFill>
                  <a:schemeClr val="tx1"/>
                </a:solidFill>
                <a:effectLst/>
                <a:latin typeface="+mn-lt"/>
                <a:ea typeface="+mn-ea"/>
                <a:cs typeface="+mn-cs"/>
              </a:rPr>
              <a:t>(IFRC own framework</a:t>
            </a:r>
            <a:r>
              <a:rPr lang="en-GB" sz="1200" b="0" i="1" kern="1200" baseline="0" dirty="0">
                <a:solidFill>
                  <a:schemeClr val="tx1"/>
                </a:solidFill>
                <a:effectLst/>
                <a:latin typeface="+mn-lt"/>
                <a:ea typeface="+mn-ea"/>
                <a:cs typeface="+mn-cs"/>
              </a:rPr>
              <a:t> introduced at the GYC 2012</a:t>
            </a:r>
            <a:r>
              <a:rPr lang="en-GB" sz="1200" b="0" i="1" kern="1200" dirty="0">
                <a:solidFill>
                  <a:schemeClr val="tx1"/>
                </a:solidFill>
                <a:effectLst/>
                <a:latin typeface="+mn-lt"/>
                <a:ea typeface="+mn-ea"/>
                <a:cs typeface="+mn-cs"/>
              </a:rPr>
              <a:t>)</a:t>
            </a:r>
          </a:p>
          <a:p>
            <a:endParaRPr lang="en-GB" sz="1200" b="1" i="1" kern="1200" dirty="0">
              <a:solidFill>
                <a:schemeClr val="tx1"/>
              </a:solidFill>
              <a:effectLst/>
              <a:latin typeface="+mn-lt"/>
              <a:ea typeface="+mn-ea"/>
              <a:cs typeface="+mn-cs"/>
            </a:endParaRPr>
          </a:p>
          <a:p>
            <a:r>
              <a:rPr lang="en-GB" sz="1200" i="1" u="sng" kern="1200" dirty="0">
                <a:solidFill>
                  <a:schemeClr val="tx1"/>
                </a:solidFill>
                <a:effectLst/>
                <a:latin typeface="+mn-lt"/>
                <a:ea typeface="+mn-ea"/>
                <a:cs typeface="+mn-cs"/>
              </a:rPr>
              <a:t>Importance of Youth Education </a:t>
            </a:r>
            <a:endParaRPr lang="en-GB" sz="120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children, adolescents, and young adults to take the lead in their capacities of volunteers, members, staff of National Societies, and beneficiaries, they need to be educated (in non-formal, formal, and informal settings). More specifically, they need to be provided with opportunities for development and practice of relevant life skills, values, and technical and administrative competences</a:t>
            </a:r>
            <a:r>
              <a:rPr lang="en-GB" sz="1200" u="none"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Education means access to resources and equal opportunities.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i="1" u="sng" kern="1200" dirty="0">
                <a:solidFill>
                  <a:schemeClr val="tx1"/>
                </a:solidFill>
                <a:effectLst/>
                <a:latin typeface="+mn-lt"/>
                <a:ea typeface="+mn-ea"/>
                <a:cs typeface="+mn-cs"/>
              </a:rPr>
              <a:t>Importance of Youth Empowerment </a:t>
            </a:r>
            <a:endParaRPr lang="en-GB" sz="120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regard to specific vulnerabilities due to combination of age, social position, and societal status, children, adolescents, and young adults need to be empowered throughout their engagement with Red Cross Red Crescent as volunteers and beneficiaries. More specifically, National Societies’ programs and services should allow for </a:t>
            </a:r>
            <a:r>
              <a:rPr lang="en-GB" sz="1200" u="sng" kern="1200" dirty="0">
                <a:solidFill>
                  <a:schemeClr val="tx1"/>
                </a:solidFill>
                <a:effectLst/>
                <a:latin typeface="+mn-lt"/>
                <a:ea typeface="+mn-ea"/>
                <a:cs typeface="+mn-cs"/>
              </a:rPr>
              <a:t>processes in which </a:t>
            </a:r>
            <a:r>
              <a:rPr lang="en-US" sz="1200" u="sng" kern="1200" dirty="0">
                <a:solidFill>
                  <a:schemeClr val="tx1"/>
                </a:solidFill>
                <a:effectLst/>
                <a:latin typeface="+mn-lt"/>
                <a:ea typeface="+mn-ea"/>
                <a:cs typeface="+mn-cs"/>
              </a:rPr>
              <a:t>young people gradually acquire the ability, authority, and agency to make decisions and implement change in their own lives and the lives of other people</a:t>
            </a:r>
            <a:r>
              <a:rPr lang="en-US" sz="1200" kern="1200" dirty="0">
                <a:solidFill>
                  <a:schemeClr val="tx1"/>
                </a:solidFill>
                <a:effectLst/>
                <a:latin typeface="+mn-lt"/>
                <a:ea typeface="+mn-ea"/>
                <a:cs typeface="+mn-cs"/>
              </a:rPr>
              <a:t> (children, adolescents, young adults, and adults</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Youth Empowerment means engaging young people in what and how National Societies do with and for young people</a:t>
            </a:r>
            <a:r>
              <a:rPr lang="en-US" sz="1200" kern="1200" dirty="0">
                <a:solidFill>
                  <a:schemeClr val="tx1"/>
                </a:solidFill>
                <a:effectLst/>
                <a:latin typeface="+mn-lt"/>
                <a:ea typeface="+mn-ea"/>
                <a:cs typeface="+mn-cs"/>
              </a:rPr>
              <a:t>. </a:t>
            </a:r>
            <a:endParaRPr lang="en-GB" dirty="0">
              <a:effectLst/>
            </a:endParaRPr>
          </a:p>
          <a:p>
            <a:r>
              <a:rPr lang="en-US" sz="1200" kern="1200" dirty="0">
                <a:solidFill>
                  <a:schemeClr val="tx1"/>
                </a:solidFill>
                <a:effectLst/>
                <a:latin typeface="+mn-lt"/>
                <a:ea typeface="+mn-ea"/>
                <a:cs typeface="+mn-cs"/>
              </a:rPr>
              <a:t> </a:t>
            </a:r>
            <a:endParaRPr lang="en-GB" dirty="0">
              <a:effectLst/>
            </a:endParaRPr>
          </a:p>
          <a:p>
            <a:r>
              <a:rPr lang="en-GB" sz="1200" i="1" u="sng" kern="1200" dirty="0">
                <a:solidFill>
                  <a:schemeClr val="tx1"/>
                </a:solidFill>
                <a:effectLst/>
                <a:latin typeface="+mn-lt"/>
                <a:ea typeface="+mn-ea"/>
                <a:cs typeface="+mn-cs"/>
              </a:rPr>
              <a:t>Importance of Enabling environments for Youth </a:t>
            </a:r>
            <a:endParaRPr lang="en-GB" u="sng" dirty="0">
              <a:effectLst/>
            </a:endParaRPr>
          </a:p>
          <a:p>
            <a:r>
              <a:rPr lang="en-GB" sz="1200" kern="1200" dirty="0">
                <a:solidFill>
                  <a:schemeClr val="tx1"/>
                </a:solidFill>
                <a:effectLst/>
                <a:latin typeface="+mn-lt"/>
                <a:ea typeface="+mn-ea"/>
                <a:cs typeface="+mn-cs"/>
              </a:rPr>
              <a:t>For educated and empowered children, adolescents, and young people to become agents of change participating and leading within National Societies’ service delivery, governance, leadership, and management, National Societies need to create enabling environments.  More specifically, National Societies need to be educated in the realms of youth engagement and youth development. </a:t>
            </a:r>
            <a:r>
              <a:rPr lang="en-GB" sz="1200" u="sng" kern="1200" dirty="0">
                <a:solidFill>
                  <a:schemeClr val="tx1"/>
                </a:solidFill>
                <a:effectLst/>
                <a:latin typeface="+mn-lt"/>
                <a:ea typeface="+mn-ea"/>
                <a:cs typeface="+mn-cs"/>
              </a:rPr>
              <a:t>Changes of institutional environments, cultures, processes, structures, policies, regulations, etc., to enable thriving youth action in all domains and at all levels must be evidence based and informed by intergenerational dialogue</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Enabling environments for youth are about realizing potential of groups and individuals within organisation</a:t>
            </a:r>
            <a:r>
              <a:rPr lang="en-GB"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1" kern="1200" dirty="0">
                <a:solidFill>
                  <a:schemeClr val="tx1"/>
                </a:solidFill>
                <a:effectLst/>
                <a:latin typeface="+mn-lt"/>
                <a:ea typeface="+mn-ea"/>
                <a:cs typeface="+mn-cs"/>
              </a:rPr>
              <a:t>Key youth definitions</a:t>
            </a:r>
            <a:r>
              <a:rPr lang="en-GB" sz="1200" b="1" i="1" kern="1200" baseline="0" dirty="0">
                <a:solidFill>
                  <a:schemeClr val="tx1"/>
                </a:solidFill>
                <a:effectLst/>
                <a:latin typeface="+mn-lt"/>
                <a:ea typeface="+mn-ea"/>
                <a:cs typeface="+mn-cs"/>
              </a:rPr>
              <a:t> </a:t>
            </a:r>
            <a:r>
              <a:rPr lang="en-GB" sz="1200" b="0" i="1" kern="1200" baseline="0" dirty="0">
                <a:solidFill>
                  <a:schemeClr val="tx1"/>
                </a:solidFill>
                <a:effectLst/>
                <a:latin typeface="+mn-lt"/>
                <a:ea typeface="+mn-ea"/>
                <a:cs typeface="+mn-cs"/>
              </a:rPr>
              <a:t> (Stemming from the IFRC Youth policy and amended by the Drafting team of the IFRC YES; endorsed by the Youth Commission)</a:t>
            </a:r>
            <a:endParaRPr lang="en-GB" sz="1200" b="0" i="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b="0" i="1" u="sng" kern="1200" dirty="0">
                <a:solidFill>
                  <a:schemeClr val="tx1"/>
                </a:solidFill>
                <a:effectLst/>
                <a:latin typeface="+mn-lt"/>
                <a:ea typeface="+mn-ea"/>
                <a:cs typeface="+mn-cs"/>
              </a:rPr>
              <a:t>Youth and Young people </a:t>
            </a:r>
            <a:endParaRPr lang="en-GB" sz="1200" b="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terms "youth" and "young people" in the IFRC cover people in the age range of 5 to 30 years. This includes children (5 to 11 years old), adolescents (12 to 17 years old), and young adults (18 to 30 years old). National Societies are guided reasonably by this range in adopting their own definitions according to local laws, social norms and cultural contexts.</a:t>
            </a:r>
          </a:p>
          <a:p>
            <a:endParaRPr lang="en-GB" sz="1200" kern="1200" dirty="0">
              <a:solidFill>
                <a:schemeClr val="tx1"/>
              </a:solidFill>
              <a:effectLst/>
              <a:latin typeface="+mn-lt"/>
              <a:ea typeface="+mn-ea"/>
              <a:cs typeface="+mn-cs"/>
            </a:endParaRPr>
          </a:p>
          <a:p>
            <a:r>
              <a:rPr lang="en-GB" sz="1200" b="0" i="1" u="sng" kern="1200" dirty="0">
                <a:solidFill>
                  <a:schemeClr val="tx1"/>
                </a:solidFill>
                <a:effectLst/>
                <a:latin typeface="+mn-lt"/>
                <a:ea typeface="+mn-ea"/>
                <a:cs typeface="+mn-cs"/>
              </a:rPr>
              <a:t>Youth as Leaders</a:t>
            </a:r>
            <a:endParaRPr lang="en-GB" sz="1200" b="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Red Cross Red Crescent, youth can take a lead in their capacity as volunteers, members, and staff. Youth leadership is </a:t>
            </a:r>
            <a:r>
              <a:rPr lang="en-GB" sz="1200" u="sng" kern="1200" dirty="0">
                <a:solidFill>
                  <a:schemeClr val="tx1"/>
                </a:solidFill>
                <a:effectLst/>
                <a:latin typeface="+mn-lt"/>
                <a:ea typeface="+mn-ea"/>
                <a:cs typeface="+mn-cs"/>
              </a:rPr>
              <a:t>not exclusively about the title and position</a:t>
            </a:r>
            <a:r>
              <a:rPr lang="en-GB" sz="1200" kern="1200" dirty="0">
                <a:solidFill>
                  <a:schemeClr val="tx1"/>
                </a:solidFill>
                <a:effectLst/>
                <a:latin typeface="+mn-lt"/>
                <a:ea typeface="+mn-ea"/>
                <a:cs typeface="+mn-cs"/>
              </a:rPr>
              <a:t>. It also entails and refers to specific abilities or unique qualities of young people to </a:t>
            </a:r>
            <a:r>
              <a:rPr lang="en-GB" sz="1200" u="sng" kern="1200" dirty="0">
                <a:solidFill>
                  <a:schemeClr val="tx1"/>
                </a:solidFill>
                <a:effectLst/>
                <a:latin typeface="+mn-lt"/>
                <a:ea typeface="+mn-ea"/>
                <a:cs typeface="+mn-cs"/>
              </a:rPr>
              <a:t>inspire and influence positive change by own actions in others or within their communities.</a:t>
            </a:r>
            <a:r>
              <a:rPr lang="en-GB" sz="1200" kern="1200" dirty="0">
                <a:solidFill>
                  <a:schemeClr val="tx1"/>
                </a:solidFill>
                <a:effectLst/>
                <a:latin typeface="+mn-lt"/>
                <a:ea typeface="+mn-ea"/>
                <a:cs typeface="+mn-cs"/>
              </a:rPr>
              <a:t> Red Cross Red Crescent Youth </a:t>
            </a:r>
            <a:r>
              <a:rPr lang="en-GB" sz="1200" u="sng" kern="1200" dirty="0">
                <a:solidFill>
                  <a:schemeClr val="tx1"/>
                </a:solidFill>
                <a:effectLst/>
                <a:latin typeface="+mn-lt"/>
                <a:ea typeface="+mn-ea"/>
                <a:cs typeface="+mn-cs"/>
              </a:rPr>
              <a:t>leaders represent their peers and advocate for vulnerable and marginalized groups.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In-line with the IFRC Youth Policy (2011), Red Cross Red Crescent Youth leaders tackle contemporary and emerging issues; innovate and adopt modern media and IT; serve as inter-cultural ambassadors, agents of change, community mobilisers; participate in decision making, governance, and management; and utilise peer to peer approaches through their engagement in diverse Red Cross Red Crescent youth networks. </a:t>
            </a:r>
          </a:p>
          <a:p>
            <a:endParaRPr lang="en-GB" sz="1200" b="1" i="1" kern="1200" dirty="0">
              <a:solidFill>
                <a:schemeClr val="tx1"/>
              </a:solidFill>
              <a:effectLst/>
              <a:latin typeface="+mn-lt"/>
              <a:ea typeface="+mn-ea"/>
              <a:cs typeface="+mn-cs"/>
            </a:endParaRPr>
          </a:p>
          <a:p>
            <a:r>
              <a:rPr lang="en-GB" sz="1200" b="0" i="1" u="sng" kern="1200" dirty="0">
                <a:solidFill>
                  <a:schemeClr val="tx1"/>
                </a:solidFill>
                <a:effectLst/>
                <a:latin typeface="+mn-lt"/>
                <a:ea typeface="+mn-ea"/>
                <a:cs typeface="+mn-cs"/>
              </a:rPr>
              <a:t>Youth as Volunteers</a:t>
            </a:r>
            <a:endParaRPr lang="en-GB" sz="1200" b="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Red Cross Red Crescent, young volunteers take the lead in planning, designing, delivering and reviewing of programs and services of National Societies</a:t>
            </a:r>
            <a:r>
              <a:rPr lang="en-GB" sz="1200" u="sng" kern="1200" dirty="0">
                <a:solidFill>
                  <a:schemeClr val="tx1"/>
                </a:solidFill>
                <a:effectLst/>
                <a:latin typeface="+mn-lt"/>
                <a:ea typeface="+mn-ea"/>
                <a:cs typeface="+mn-cs"/>
              </a:rPr>
              <a:t>. As deliverers of service and programs, they may have specific needs.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general, Red Cross Red Crescent volunteers are individuals who carry out volunteering activities for a National Society, occasionally or regularly, without intention for personal gain.  They do this by delivering services directly and indirectly to vulnerable people and through seeking to prevent and reduce human suffering and social exclusion where they can, based on their skills, capacities, and experiences. It is an obligation and responsibility of National Societies to ensure protection, safety, and security of all volunteers throughout their engagement. </a:t>
            </a:r>
          </a:p>
          <a:p>
            <a:endParaRPr lang="en-GB" dirty="0"/>
          </a:p>
          <a:p>
            <a:r>
              <a:rPr lang="en-GB" sz="1200" b="0" i="0" u="sng" kern="1200" dirty="0">
                <a:solidFill>
                  <a:schemeClr val="tx1"/>
                </a:solidFill>
                <a:effectLst/>
                <a:latin typeface="+mn-lt"/>
                <a:ea typeface="+mn-ea"/>
                <a:cs typeface="+mn-cs"/>
              </a:rPr>
              <a:t>Youth as beneficiaries</a:t>
            </a:r>
          </a:p>
          <a:p>
            <a:r>
              <a:rPr lang="en-GB" sz="1200" kern="1200" dirty="0">
                <a:solidFill>
                  <a:schemeClr val="tx1"/>
                </a:solidFill>
                <a:effectLst/>
                <a:latin typeface="+mn-lt"/>
                <a:ea typeface="+mn-ea"/>
                <a:cs typeface="+mn-cs"/>
              </a:rPr>
              <a:t>In Red Cross Red Crescent, young beneficiaries are all children, adolescents, and young adults who </a:t>
            </a:r>
            <a:r>
              <a:rPr lang="en-GB" sz="1200" u="sng" kern="1200" dirty="0">
                <a:solidFill>
                  <a:schemeClr val="tx1"/>
                </a:solidFill>
                <a:effectLst/>
                <a:latin typeface="+mn-lt"/>
                <a:ea typeface="+mn-ea"/>
                <a:cs typeface="+mn-cs"/>
              </a:rPr>
              <a:t>participate in, benefit from, and/or are empowered by</a:t>
            </a:r>
            <a:r>
              <a:rPr lang="en-GB" sz="1200" kern="1200" dirty="0">
                <a:solidFill>
                  <a:schemeClr val="tx1"/>
                </a:solidFill>
                <a:effectLst/>
                <a:latin typeface="+mn-lt"/>
                <a:ea typeface="+mn-ea"/>
                <a:cs typeface="+mn-cs"/>
              </a:rPr>
              <a:t> Red Cross Red Crescent programmes and services.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Young beneficiaries are not passive receivers of aid. On the contrary, they are involved in the planning, design, delivery, and review of Red Cross Red Crescent programs and services affecting them. Throughout their engagement, National Societies must provide all the age categories of young beneficiaries with opportunities for advancement of their personal and professional development in the effort to </a:t>
            </a:r>
            <a:r>
              <a:rPr lang="en-GB" sz="1200" u="sng" kern="1200" dirty="0">
                <a:solidFill>
                  <a:schemeClr val="tx1"/>
                </a:solidFill>
                <a:effectLst/>
                <a:latin typeface="+mn-lt"/>
                <a:ea typeface="+mn-ea"/>
                <a:cs typeface="+mn-cs"/>
              </a:rPr>
              <a:t>enable their empowerment and giving back to their communities</a:t>
            </a:r>
            <a:r>
              <a:rPr lang="en-GB" sz="1200" u="none"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7B973897-C0F7-4B09-A3B2-1AC3AAB39301}" type="slidenum">
              <a:rPr lang="en-GB" smtClean="0"/>
              <a:pPr/>
              <a:t>10</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normAutofit fontScale="40000" lnSpcReduction="20000"/>
          </a:bodyPr>
          <a:lstStyle/>
          <a:p>
            <a:r>
              <a:rPr lang="en-GB" sz="1200" i="0" kern="1200" dirty="0">
                <a:solidFill>
                  <a:schemeClr val="tx1"/>
                </a:solidFill>
                <a:effectLst/>
                <a:latin typeface="+mn-lt"/>
                <a:ea typeface="+mn-ea"/>
                <a:cs typeface="+mn-cs"/>
              </a:rPr>
              <a:t>In this slide,</a:t>
            </a:r>
            <a:r>
              <a:rPr lang="en-GB" sz="1200" i="0" kern="1200" baseline="0" dirty="0">
                <a:solidFill>
                  <a:schemeClr val="tx1"/>
                </a:solidFill>
                <a:effectLst/>
                <a:latin typeface="+mn-lt"/>
                <a:ea typeface="+mn-ea"/>
                <a:cs typeface="+mn-cs"/>
              </a:rPr>
              <a:t> key components/building blocks of the IFRC Y.E.S. are brought together. </a:t>
            </a:r>
          </a:p>
          <a:p>
            <a:endParaRPr lang="en-GB" sz="1200" i="0" kern="1200" baseline="0" dirty="0">
              <a:solidFill>
                <a:schemeClr val="tx1"/>
              </a:solidFill>
              <a:effectLst/>
              <a:latin typeface="+mn-lt"/>
              <a:ea typeface="+mn-ea"/>
              <a:cs typeface="+mn-cs"/>
            </a:endParaRPr>
          </a:p>
          <a:p>
            <a:r>
              <a:rPr lang="en-GB" sz="1200" i="0" kern="1200" baseline="0" dirty="0">
                <a:solidFill>
                  <a:schemeClr val="tx1"/>
                </a:solidFill>
                <a:effectLst/>
                <a:latin typeface="+mn-lt"/>
                <a:ea typeface="+mn-ea"/>
                <a:cs typeface="+mn-cs"/>
              </a:rPr>
              <a:t>Definitions are to be introduced – however, one should be reasonable with the level of details. Depending on the audience, once could probably focus and feature mainly on the new aspects of the definitions. </a:t>
            </a:r>
          </a:p>
          <a:p>
            <a:endParaRPr lang="en-GB" sz="1200" i="1" kern="1200" dirty="0">
              <a:solidFill>
                <a:schemeClr val="tx1"/>
              </a:solidFill>
              <a:effectLst/>
              <a:latin typeface="+mn-lt"/>
              <a:ea typeface="+mn-ea"/>
              <a:cs typeface="+mn-cs"/>
            </a:endParaRPr>
          </a:p>
          <a:p>
            <a:r>
              <a:rPr lang="en-GB" sz="1200" b="1" i="1" kern="1200" dirty="0">
                <a:solidFill>
                  <a:schemeClr val="tx1"/>
                </a:solidFill>
                <a:effectLst/>
                <a:latin typeface="+mn-lt"/>
                <a:ea typeface="+mn-ea"/>
                <a:cs typeface="+mn-cs"/>
              </a:rPr>
              <a:t>3Es concept </a:t>
            </a:r>
            <a:r>
              <a:rPr lang="en-GB" sz="1200" b="0" i="1" kern="1200" dirty="0">
                <a:solidFill>
                  <a:schemeClr val="tx1"/>
                </a:solidFill>
                <a:effectLst/>
                <a:latin typeface="+mn-lt"/>
                <a:ea typeface="+mn-ea"/>
                <a:cs typeface="+mn-cs"/>
              </a:rPr>
              <a:t>(IFRC own framework</a:t>
            </a:r>
            <a:r>
              <a:rPr lang="en-GB" sz="1200" b="0" i="1" kern="1200" baseline="0" dirty="0">
                <a:solidFill>
                  <a:schemeClr val="tx1"/>
                </a:solidFill>
                <a:effectLst/>
                <a:latin typeface="+mn-lt"/>
                <a:ea typeface="+mn-ea"/>
                <a:cs typeface="+mn-cs"/>
              </a:rPr>
              <a:t> introduced at the GYC 2012</a:t>
            </a:r>
            <a:r>
              <a:rPr lang="en-GB" sz="1200" b="0" i="1" kern="1200" dirty="0">
                <a:solidFill>
                  <a:schemeClr val="tx1"/>
                </a:solidFill>
                <a:effectLst/>
                <a:latin typeface="+mn-lt"/>
                <a:ea typeface="+mn-ea"/>
                <a:cs typeface="+mn-cs"/>
              </a:rPr>
              <a:t>)</a:t>
            </a:r>
          </a:p>
          <a:p>
            <a:endParaRPr lang="en-GB" sz="1200" b="1" i="1" kern="1200" dirty="0">
              <a:solidFill>
                <a:schemeClr val="tx1"/>
              </a:solidFill>
              <a:effectLst/>
              <a:latin typeface="+mn-lt"/>
              <a:ea typeface="+mn-ea"/>
              <a:cs typeface="+mn-cs"/>
            </a:endParaRPr>
          </a:p>
          <a:p>
            <a:r>
              <a:rPr lang="en-GB" sz="1200" i="1" u="sng" kern="1200" dirty="0">
                <a:solidFill>
                  <a:schemeClr val="tx1"/>
                </a:solidFill>
                <a:effectLst/>
                <a:latin typeface="+mn-lt"/>
                <a:ea typeface="+mn-ea"/>
                <a:cs typeface="+mn-cs"/>
              </a:rPr>
              <a:t>Importance of Youth Education </a:t>
            </a:r>
            <a:endParaRPr lang="en-GB" sz="120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children, adolescents, and young adults to take the lead in their capacities of volunteers, members, staff of National Societies, and beneficiaries, they need to be educated (in non-formal, formal, and informal settings). More specifically, they need to be provided with opportunities for development and practice of relevant life skills, values, and technical and administrative competences</a:t>
            </a:r>
            <a:r>
              <a:rPr lang="en-GB" sz="1200" u="none"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Education means access to resources and equal opportunities.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i="1" u="sng" kern="1200" dirty="0">
                <a:solidFill>
                  <a:schemeClr val="tx1"/>
                </a:solidFill>
                <a:effectLst/>
                <a:latin typeface="+mn-lt"/>
                <a:ea typeface="+mn-ea"/>
                <a:cs typeface="+mn-cs"/>
              </a:rPr>
              <a:t>Importance of Youth Empowerment </a:t>
            </a:r>
            <a:endParaRPr lang="en-GB" sz="120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regard to specific vulnerabilities due to combination of age, social position, and societal status, children, adolescents, and young adults need to be empowered throughout their engagement with Red Cross Red Crescent as volunteers and beneficiaries. More specifically, National Societies’ programs and services should allow for </a:t>
            </a:r>
            <a:r>
              <a:rPr lang="en-GB" sz="1200" u="sng" kern="1200" dirty="0">
                <a:solidFill>
                  <a:schemeClr val="tx1"/>
                </a:solidFill>
                <a:effectLst/>
                <a:latin typeface="+mn-lt"/>
                <a:ea typeface="+mn-ea"/>
                <a:cs typeface="+mn-cs"/>
              </a:rPr>
              <a:t>processes in which </a:t>
            </a:r>
            <a:r>
              <a:rPr lang="en-US" sz="1200" u="sng" kern="1200" dirty="0">
                <a:solidFill>
                  <a:schemeClr val="tx1"/>
                </a:solidFill>
                <a:effectLst/>
                <a:latin typeface="+mn-lt"/>
                <a:ea typeface="+mn-ea"/>
                <a:cs typeface="+mn-cs"/>
              </a:rPr>
              <a:t>young people gradually acquire the ability, authority, and agency to make decisions and implement change in their own lives and the lives of other people</a:t>
            </a:r>
            <a:r>
              <a:rPr lang="en-US" sz="1200" kern="1200" dirty="0">
                <a:solidFill>
                  <a:schemeClr val="tx1"/>
                </a:solidFill>
                <a:effectLst/>
                <a:latin typeface="+mn-lt"/>
                <a:ea typeface="+mn-ea"/>
                <a:cs typeface="+mn-cs"/>
              </a:rPr>
              <a:t> (children, adolescents, young adults, and adults</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Youth Empowerment means engaging young people in what and how National Societies do with and for young people</a:t>
            </a:r>
            <a:r>
              <a:rPr lang="en-US" sz="1200" kern="1200" dirty="0">
                <a:solidFill>
                  <a:schemeClr val="tx1"/>
                </a:solidFill>
                <a:effectLst/>
                <a:latin typeface="+mn-lt"/>
                <a:ea typeface="+mn-ea"/>
                <a:cs typeface="+mn-cs"/>
              </a:rPr>
              <a:t>. </a:t>
            </a:r>
            <a:endParaRPr lang="en-GB" dirty="0">
              <a:effectLst/>
            </a:endParaRPr>
          </a:p>
          <a:p>
            <a:r>
              <a:rPr lang="en-US" sz="1200" kern="1200" dirty="0">
                <a:solidFill>
                  <a:schemeClr val="tx1"/>
                </a:solidFill>
                <a:effectLst/>
                <a:latin typeface="+mn-lt"/>
                <a:ea typeface="+mn-ea"/>
                <a:cs typeface="+mn-cs"/>
              </a:rPr>
              <a:t> </a:t>
            </a:r>
            <a:endParaRPr lang="en-GB" dirty="0">
              <a:effectLst/>
            </a:endParaRPr>
          </a:p>
          <a:p>
            <a:r>
              <a:rPr lang="en-GB" sz="1200" i="1" u="sng" kern="1200" dirty="0">
                <a:solidFill>
                  <a:schemeClr val="tx1"/>
                </a:solidFill>
                <a:effectLst/>
                <a:latin typeface="+mn-lt"/>
                <a:ea typeface="+mn-ea"/>
                <a:cs typeface="+mn-cs"/>
              </a:rPr>
              <a:t>Importance of Enabling environments for Youth </a:t>
            </a:r>
            <a:endParaRPr lang="en-GB" u="sng" dirty="0">
              <a:effectLst/>
            </a:endParaRPr>
          </a:p>
          <a:p>
            <a:r>
              <a:rPr lang="en-GB" sz="1200" kern="1200" dirty="0">
                <a:solidFill>
                  <a:schemeClr val="tx1"/>
                </a:solidFill>
                <a:effectLst/>
                <a:latin typeface="+mn-lt"/>
                <a:ea typeface="+mn-ea"/>
                <a:cs typeface="+mn-cs"/>
              </a:rPr>
              <a:t>For educated and empowered children, adolescents, and young people to become agents of change participating and leading within National Societies’ service delivery, governance, leadership, and management, National Societies need to create enabling environments.  More specifically, National Societies need to be educated in the realms of youth engagement and youth development. </a:t>
            </a:r>
            <a:r>
              <a:rPr lang="en-GB" sz="1200" u="sng" kern="1200" dirty="0">
                <a:solidFill>
                  <a:schemeClr val="tx1"/>
                </a:solidFill>
                <a:effectLst/>
                <a:latin typeface="+mn-lt"/>
                <a:ea typeface="+mn-ea"/>
                <a:cs typeface="+mn-cs"/>
              </a:rPr>
              <a:t>Changes of institutional environments, cultures, processes, structures, policies, regulations, etc., to enable thriving youth action in all domains and at all levels must be evidence based and informed by intergenerational dialogue</a:t>
            </a:r>
            <a:r>
              <a:rPr lang="en-GB" sz="1200"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Enabling environments for youth are about realizing potential of groups and individuals within organisation</a:t>
            </a:r>
            <a:r>
              <a:rPr lang="en-GB"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1" kern="1200" dirty="0">
                <a:solidFill>
                  <a:schemeClr val="tx1"/>
                </a:solidFill>
                <a:effectLst/>
                <a:latin typeface="+mn-lt"/>
                <a:ea typeface="+mn-ea"/>
                <a:cs typeface="+mn-cs"/>
              </a:rPr>
              <a:t>Key youth definitions</a:t>
            </a:r>
            <a:r>
              <a:rPr lang="en-GB" sz="1200" b="1" i="1" kern="1200" baseline="0" dirty="0">
                <a:solidFill>
                  <a:schemeClr val="tx1"/>
                </a:solidFill>
                <a:effectLst/>
                <a:latin typeface="+mn-lt"/>
                <a:ea typeface="+mn-ea"/>
                <a:cs typeface="+mn-cs"/>
              </a:rPr>
              <a:t> </a:t>
            </a:r>
            <a:r>
              <a:rPr lang="en-GB" sz="1200" b="0" i="1" kern="1200" baseline="0" dirty="0">
                <a:solidFill>
                  <a:schemeClr val="tx1"/>
                </a:solidFill>
                <a:effectLst/>
                <a:latin typeface="+mn-lt"/>
                <a:ea typeface="+mn-ea"/>
                <a:cs typeface="+mn-cs"/>
              </a:rPr>
              <a:t> (Stemming from the IFRC Youth policy and amended by the Drafting team of the IFRC YES; endorsed by the Youth Commission)</a:t>
            </a:r>
            <a:endParaRPr lang="en-GB" sz="1200" b="0" i="1"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b="0" i="1" u="sng" kern="1200" dirty="0">
                <a:solidFill>
                  <a:schemeClr val="tx1"/>
                </a:solidFill>
                <a:effectLst/>
                <a:latin typeface="+mn-lt"/>
                <a:ea typeface="+mn-ea"/>
                <a:cs typeface="+mn-cs"/>
              </a:rPr>
              <a:t>Youth and Young people </a:t>
            </a:r>
            <a:endParaRPr lang="en-GB" sz="1200" b="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terms "youth" and "young people" in the IFRC cover people in the age range of 5 to 30 years. This includes children (5 to 11 years old), adolescents (12 to 17 years old), and young adults (18 to 30 years old). National Societies are guided reasonably by this range in adopting their own definitions according to local laws, social norms and cultural contexts.</a:t>
            </a:r>
          </a:p>
          <a:p>
            <a:endParaRPr lang="en-GB" sz="1200" kern="1200" dirty="0">
              <a:solidFill>
                <a:schemeClr val="tx1"/>
              </a:solidFill>
              <a:effectLst/>
              <a:latin typeface="+mn-lt"/>
              <a:ea typeface="+mn-ea"/>
              <a:cs typeface="+mn-cs"/>
            </a:endParaRPr>
          </a:p>
          <a:p>
            <a:r>
              <a:rPr lang="en-GB" sz="1200" b="0" i="1" u="sng" kern="1200" dirty="0">
                <a:solidFill>
                  <a:schemeClr val="tx1"/>
                </a:solidFill>
                <a:effectLst/>
                <a:latin typeface="+mn-lt"/>
                <a:ea typeface="+mn-ea"/>
                <a:cs typeface="+mn-cs"/>
              </a:rPr>
              <a:t>Youth as Leaders</a:t>
            </a:r>
            <a:endParaRPr lang="en-GB" sz="1200" b="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Red Cross Red Crescent, youth can take a lead in their capacity as volunteers, members, and staff. Youth leadership is </a:t>
            </a:r>
            <a:r>
              <a:rPr lang="en-GB" sz="1200" u="sng" kern="1200" dirty="0">
                <a:solidFill>
                  <a:schemeClr val="tx1"/>
                </a:solidFill>
                <a:effectLst/>
                <a:latin typeface="+mn-lt"/>
                <a:ea typeface="+mn-ea"/>
                <a:cs typeface="+mn-cs"/>
              </a:rPr>
              <a:t>not exclusively about the title and position</a:t>
            </a:r>
            <a:r>
              <a:rPr lang="en-GB" sz="1200" kern="1200" dirty="0">
                <a:solidFill>
                  <a:schemeClr val="tx1"/>
                </a:solidFill>
                <a:effectLst/>
                <a:latin typeface="+mn-lt"/>
                <a:ea typeface="+mn-ea"/>
                <a:cs typeface="+mn-cs"/>
              </a:rPr>
              <a:t>. It also entails and refers to specific abilities or unique qualities of young people to </a:t>
            </a:r>
            <a:r>
              <a:rPr lang="en-GB" sz="1200" u="sng" kern="1200" dirty="0">
                <a:solidFill>
                  <a:schemeClr val="tx1"/>
                </a:solidFill>
                <a:effectLst/>
                <a:latin typeface="+mn-lt"/>
                <a:ea typeface="+mn-ea"/>
                <a:cs typeface="+mn-cs"/>
              </a:rPr>
              <a:t>inspire and influence positive change by own actions in others or within their communities.</a:t>
            </a:r>
            <a:r>
              <a:rPr lang="en-GB" sz="1200" kern="1200" dirty="0">
                <a:solidFill>
                  <a:schemeClr val="tx1"/>
                </a:solidFill>
                <a:effectLst/>
                <a:latin typeface="+mn-lt"/>
                <a:ea typeface="+mn-ea"/>
                <a:cs typeface="+mn-cs"/>
              </a:rPr>
              <a:t> Red Cross Red Crescent Youth </a:t>
            </a:r>
            <a:r>
              <a:rPr lang="en-GB" sz="1200" u="sng" kern="1200" dirty="0">
                <a:solidFill>
                  <a:schemeClr val="tx1"/>
                </a:solidFill>
                <a:effectLst/>
                <a:latin typeface="+mn-lt"/>
                <a:ea typeface="+mn-ea"/>
                <a:cs typeface="+mn-cs"/>
              </a:rPr>
              <a:t>leaders represent their peers and advocate for vulnerable and marginalized groups.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In-line with the IFRC Youth Policy (2011), Red Cross Red Crescent Youth leaders tackle contemporary and emerging issues; innovate and adopt modern media and IT; serve as inter-cultural ambassadors, agents of change, community mobilisers; participate in decision making, governance, and management; and utilise peer to peer approaches through their engagement in diverse Red Cross Red Crescent youth networks. </a:t>
            </a:r>
          </a:p>
          <a:p>
            <a:endParaRPr lang="en-GB" sz="1200" b="1" i="1" kern="1200" dirty="0">
              <a:solidFill>
                <a:schemeClr val="tx1"/>
              </a:solidFill>
              <a:effectLst/>
              <a:latin typeface="+mn-lt"/>
              <a:ea typeface="+mn-ea"/>
              <a:cs typeface="+mn-cs"/>
            </a:endParaRPr>
          </a:p>
          <a:p>
            <a:r>
              <a:rPr lang="en-GB" sz="1200" b="0" i="1" u="sng" kern="1200" dirty="0">
                <a:solidFill>
                  <a:schemeClr val="tx1"/>
                </a:solidFill>
                <a:effectLst/>
                <a:latin typeface="+mn-lt"/>
                <a:ea typeface="+mn-ea"/>
                <a:cs typeface="+mn-cs"/>
              </a:rPr>
              <a:t>Youth as Volunteers</a:t>
            </a:r>
            <a:endParaRPr lang="en-GB" sz="1200" b="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Red Cross Red Crescent, young volunteers take the lead in planning, designing, delivering and reviewing of programs and services of National Societies</a:t>
            </a:r>
            <a:r>
              <a:rPr lang="en-GB" sz="1200" u="sng" kern="1200" dirty="0">
                <a:solidFill>
                  <a:schemeClr val="tx1"/>
                </a:solidFill>
                <a:effectLst/>
                <a:latin typeface="+mn-lt"/>
                <a:ea typeface="+mn-ea"/>
                <a:cs typeface="+mn-cs"/>
              </a:rPr>
              <a:t>. As deliverers of service and programs, they may have specific needs.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general, Red Cross Red Crescent volunteers are individuals who carry out volunteering activities for a National Society, occasionally or regularly, without intention for personal gain.  They do this by delivering services directly and indirectly to vulnerable people and through seeking to prevent and reduce human suffering and social exclusion where they can, based on their skills, capacities, and experiences. It is an obligation and responsibility of National Societies to ensure protection, safety, and security of all volunteers throughout their engagement. </a:t>
            </a:r>
          </a:p>
          <a:p>
            <a:endParaRPr lang="en-GB" dirty="0"/>
          </a:p>
          <a:p>
            <a:r>
              <a:rPr lang="en-GB" sz="1200" b="0" i="0" u="sng" kern="1200" dirty="0">
                <a:solidFill>
                  <a:schemeClr val="tx1"/>
                </a:solidFill>
                <a:effectLst/>
                <a:latin typeface="+mn-lt"/>
                <a:ea typeface="+mn-ea"/>
                <a:cs typeface="+mn-cs"/>
              </a:rPr>
              <a:t>Youth as beneficiaries</a:t>
            </a:r>
          </a:p>
          <a:p>
            <a:r>
              <a:rPr lang="en-GB" sz="1200" kern="1200" dirty="0">
                <a:solidFill>
                  <a:schemeClr val="tx1"/>
                </a:solidFill>
                <a:effectLst/>
                <a:latin typeface="+mn-lt"/>
                <a:ea typeface="+mn-ea"/>
                <a:cs typeface="+mn-cs"/>
              </a:rPr>
              <a:t>In Red Cross Red Crescent, young beneficiaries are all children, adolescents, and young adults who </a:t>
            </a:r>
            <a:r>
              <a:rPr lang="en-GB" sz="1200" u="sng" kern="1200" dirty="0">
                <a:solidFill>
                  <a:schemeClr val="tx1"/>
                </a:solidFill>
                <a:effectLst/>
                <a:latin typeface="+mn-lt"/>
                <a:ea typeface="+mn-ea"/>
                <a:cs typeface="+mn-cs"/>
              </a:rPr>
              <a:t>participate in, benefit from, and/or are empowered by</a:t>
            </a:r>
            <a:r>
              <a:rPr lang="en-GB" sz="1200" kern="1200" dirty="0">
                <a:solidFill>
                  <a:schemeClr val="tx1"/>
                </a:solidFill>
                <a:effectLst/>
                <a:latin typeface="+mn-lt"/>
                <a:ea typeface="+mn-ea"/>
                <a:cs typeface="+mn-cs"/>
              </a:rPr>
              <a:t> Red Cross Red Crescent programmes and services.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Young beneficiaries are not passive receivers of aid. On the contrary, they are involved in the planning, design, delivery, and review of Red Cross Red Crescent programs and services affecting them. Throughout their engagement, National Societies must provide all the age categories of young beneficiaries with opportunities for advancement of their personal and professional development in the effort to </a:t>
            </a:r>
            <a:r>
              <a:rPr lang="en-GB" sz="1200" u="sng" kern="1200" dirty="0">
                <a:solidFill>
                  <a:schemeClr val="tx1"/>
                </a:solidFill>
                <a:effectLst/>
                <a:latin typeface="+mn-lt"/>
                <a:ea typeface="+mn-ea"/>
                <a:cs typeface="+mn-cs"/>
              </a:rPr>
              <a:t>enable their empowerment and giving back to their communities</a:t>
            </a:r>
            <a:r>
              <a:rPr lang="en-GB" sz="1200" u="none"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10"/>
          </p:nvPr>
        </p:nvSpPr>
        <p:spPr/>
        <p:txBody>
          <a:bodyPr/>
          <a:lstStyle/>
          <a:p>
            <a:fld id="{7B973897-C0F7-4B09-A3B2-1AC3AAB39301}" type="slidenum">
              <a:rPr lang="en-GB" smtClean="0"/>
              <a:pPr/>
              <a:t>11</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B2720E8-10AA-45F5-8215-44CDBC55FBD4}" type="slidenum">
              <a:rPr lang="en-GB" smtClean="0"/>
              <a:t>12</a:t>
            </a:fld>
            <a:endParaRPr lang="en-GB"/>
          </a:p>
        </p:txBody>
      </p:sp>
    </p:spTree>
    <p:extLst>
      <p:ext uri="{BB962C8B-B14F-4D97-AF65-F5344CB8AC3E}">
        <p14:creationId xmlns:p14="http://schemas.microsoft.com/office/powerpoint/2010/main" val="3382638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normAutofit/>
          </a:bodyPr>
          <a:lstStyle/>
          <a:p>
            <a:r>
              <a:rPr lang="en-GB" dirty="0"/>
              <a:t>13 SDs,  44 RAs</a:t>
            </a:r>
          </a:p>
        </p:txBody>
      </p:sp>
      <p:sp>
        <p:nvSpPr>
          <p:cNvPr id="4" name="Slide Number Placeholder 3"/>
          <p:cNvSpPr>
            <a:spLocks noGrp="1"/>
          </p:cNvSpPr>
          <p:nvPr>
            <p:ph type="sldNum" sz="quarter" idx="10"/>
          </p:nvPr>
        </p:nvSpPr>
        <p:spPr/>
        <p:txBody>
          <a:bodyPr/>
          <a:lstStyle/>
          <a:p>
            <a:fld id="{7B973897-C0F7-4B09-A3B2-1AC3AAB39301}" type="slidenum">
              <a:rPr lang="en-GB" smtClean="0"/>
              <a:pPr/>
              <a:t>13</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a:t>
            </a:r>
            <a:r>
              <a:rPr lang="en-GB" baseline="0" dirty="0"/>
              <a:t> slide is optional. It features expected positive impact of the Previous Strategic directions on the work of NSs.</a:t>
            </a:r>
            <a:endParaRPr lang="en-GB" dirty="0"/>
          </a:p>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14</a:t>
            </a:fld>
            <a:endParaRPr lang="en-GB"/>
          </a:p>
        </p:txBody>
      </p:sp>
    </p:spTree>
    <p:extLst>
      <p:ext uri="{BB962C8B-B14F-4D97-AF65-F5344CB8AC3E}">
        <p14:creationId xmlns:p14="http://schemas.microsoft.com/office/powerpoint/2010/main" val="40019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a:t>
            </a:r>
            <a:r>
              <a:rPr lang="en-GB" baseline="0" dirty="0"/>
              <a:t> slide is optional. It features expected positive impact of the Previous Strategic directions on the work of NSs.</a:t>
            </a:r>
            <a:endParaRPr lang="en-GB" dirty="0"/>
          </a:p>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15</a:t>
            </a:fld>
            <a:endParaRPr lang="en-GB"/>
          </a:p>
        </p:txBody>
      </p:sp>
    </p:spTree>
    <p:extLst>
      <p:ext uri="{BB962C8B-B14F-4D97-AF65-F5344CB8AC3E}">
        <p14:creationId xmlns:p14="http://schemas.microsoft.com/office/powerpoint/2010/main" val="1360785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a:t>
            </a:r>
            <a:r>
              <a:rPr lang="en-GB" baseline="0" dirty="0"/>
              <a:t> slide is optional. It features expected positive impact of the Previous Strategic directions on the work of NSs.</a:t>
            </a:r>
            <a:endParaRPr lang="en-GB" dirty="0"/>
          </a:p>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16</a:t>
            </a:fld>
            <a:endParaRPr lang="en-GB"/>
          </a:p>
        </p:txBody>
      </p:sp>
    </p:spTree>
    <p:extLst>
      <p:ext uri="{BB962C8B-B14F-4D97-AF65-F5344CB8AC3E}">
        <p14:creationId xmlns:p14="http://schemas.microsoft.com/office/powerpoint/2010/main" val="276360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factors are based on review of literature on</a:t>
            </a:r>
            <a:r>
              <a:rPr lang="en-GB" baseline="0" dirty="0"/>
              <a:t> youth engagement and global trends. </a:t>
            </a:r>
          </a:p>
          <a:p>
            <a:endParaRPr lang="en-GB" baseline="0" dirty="0"/>
          </a:p>
          <a:p>
            <a:r>
              <a:rPr lang="en-GB" baseline="0" dirty="0"/>
              <a:t>These are to be seen as factors, where as violence is more of a consequence.</a:t>
            </a:r>
          </a:p>
          <a:p>
            <a:endParaRPr lang="en-GB" baseline="0" dirty="0"/>
          </a:p>
          <a:p>
            <a:r>
              <a:rPr lang="en-GB" sz="1200" b="1" kern="1200" dirty="0">
                <a:solidFill>
                  <a:schemeClr val="tx1"/>
                </a:solidFill>
                <a:effectLst/>
                <a:latin typeface="+mn-lt"/>
                <a:ea typeface="+mn-ea"/>
                <a:cs typeface="+mn-cs"/>
              </a:rPr>
              <a:t>Global Trends Influencing Youth Engagement</a:t>
            </a:r>
          </a:p>
          <a:p>
            <a:r>
              <a:rPr lang="en-GB" sz="1200" kern="1200" dirty="0">
                <a:solidFill>
                  <a:schemeClr val="tx1"/>
                </a:solidFill>
                <a:effectLst/>
                <a:latin typeface="+mn-lt"/>
                <a:ea typeface="+mn-ea"/>
                <a:cs typeface="+mn-cs"/>
              </a:rPr>
              <a:t>Youths are shapers of, and shaped by the world around them. They are influenced by global trends, but also have the position to form these trends. Youths have a unique role in world development.</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A world of youth</a:t>
            </a:r>
            <a:br>
              <a:rPr lang="en-GB" sz="1200" b="1" kern="1200" dirty="0">
                <a:solidFill>
                  <a:schemeClr val="tx1"/>
                </a:solidFill>
                <a:effectLst/>
                <a:latin typeface="+mn-lt"/>
                <a:ea typeface="+mn-ea"/>
                <a:cs typeface="+mn-cs"/>
              </a:rPr>
            </a:br>
            <a:r>
              <a:rPr lang="en-GB" sz="1200" b="1" kern="1200" dirty="0">
                <a:solidFill>
                  <a:schemeClr val="tx1"/>
                </a:solidFill>
                <a:effectLst/>
                <a:latin typeface="+mn-lt"/>
                <a:ea typeface="+mn-ea"/>
                <a:cs typeface="+mn-cs"/>
              </a:rPr>
              <a:t>Fact:</a:t>
            </a:r>
            <a:r>
              <a:rPr lang="en-GB" sz="1200" kern="1200" dirty="0">
                <a:solidFill>
                  <a:schemeClr val="tx1"/>
                </a:solidFill>
                <a:effectLst/>
                <a:latin typeface="+mn-lt"/>
                <a:ea typeface="+mn-ea"/>
                <a:cs typeface="+mn-cs"/>
              </a:rPr>
              <a:t> People under the age of 30 make up half of the world’s population.  Youth between 15 to 24 are a significant force in the world totalling more than one billion, most of which (90 %) live in developing countries (</a:t>
            </a:r>
            <a:r>
              <a:rPr lang="en-GB" sz="1200" kern="1200" dirty="0" err="1">
                <a:solidFill>
                  <a:schemeClr val="tx1"/>
                </a:solidFill>
                <a:effectLst/>
                <a:latin typeface="+mn-lt"/>
                <a:ea typeface="+mn-ea"/>
                <a:cs typeface="+mn-cs"/>
              </a:rPr>
              <a:t>Euromointor</a:t>
            </a:r>
            <a:r>
              <a:rPr lang="en-GB" sz="1200" kern="1200" dirty="0">
                <a:solidFill>
                  <a:schemeClr val="tx1"/>
                </a:solidFill>
                <a:effectLst/>
                <a:latin typeface="+mn-lt"/>
                <a:ea typeface="+mn-ea"/>
                <a:cs typeface="+mn-cs"/>
              </a:rPr>
              <a:t> International 2012). There are substantial regional differences in population development, some are facing younger populations, others are facing aging populations.</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Impact:</a:t>
            </a:r>
            <a:r>
              <a:rPr lang="en-GB" sz="1200" kern="1200" dirty="0">
                <a:solidFill>
                  <a:schemeClr val="tx1"/>
                </a:solidFill>
                <a:effectLst/>
                <a:latin typeface="+mn-lt"/>
                <a:ea typeface="+mn-ea"/>
                <a:cs typeface="+mn-cs"/>
              </a:rPr>
              <a:t> By merely looking at the numbers it is evident that involvement of youth can greatly expand and strengthen the capacity of the Red Cross and Red Crescent Movement (RCRCM ). In fact, already more than 60% of RCRC volunteers are young people taking a lead in addressing global humanitarian challenges.  In a long term perspective these trends significantly impact the needs of vulnerable people . Only a healthy, strong and innovative RCRC will be able to meet the challenges ahead.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Unemployment and Education</a:t>
            </a:r>
            <a:br>
              <a:rPr lang="en-GB" sz="1200" kern="1200" dirty="0">
                <a:solidFill>
                  <a:schemeClr val="tx1"/>
                </a:solidFill>
                <a:effectLst/>
                <a:latin typeface="+mn-lt"/>
                <a:ea typeface="+mn-ea"/>
                <a:cs typeface="+mn-cs"/>
              </a:rPr>
            </a:br>
            <a:r>
              <a:rPr lang="en-GB" sz="1200" b="1" kern="1200" dirty="0">
                <a:solidFill>
                  <a:schemeClr val="tx1"/>
                </a:solidFill>
                <a:effectLst/>
                <a:latin typeface="+mn-lt"/>
                <a:ea typeface="+mn-ea"/>
                <a:cs typeface="+mn-cs"/>
              </a:rPr>
              <a:t>Fact: </a:t>
            </a:r>
            <a:r>
              <a:rPr lang="en-GB" sz="1200" kern="1200" dirty="0">
                <a:solidFill>
                  <a:schemeClr val="tx1"/>
                </a:solidFill>
                <a:effectLst/>
                <a:latin typeface="+mn-lt"/>
                <a:ea typeface="+mn-ea"/>
                <a:cs typeface="+mn-cs"/>
              </a:rPr>
              <a:t>Nearly 75 million youths are unemployed, and among 10 % of the youths globally are not in employment, education or training (ILO 2012). Research shows that investments in youth generates the greatest returns when started in early childhood and continued through the transitions periods of youth.  It is argued that adolescents are more adaptable and learn more quickly than adults (</a:t>
            </a:r>
            <a:r>
              <a:rPr lang="en-GB" sz="1200" kern="1200" dirty="0" err="1">
                <a:solidFill>
                  <a:schemeClr val="tx1"/>
                </a:solidFill>
                <a:effectLst/>
                <a:latin typeface="+mn-lt"/>
                <a:ea typeface="+mn-ea"/>
                <a:cs typeface="+mn-cs"/>
              </a:rPr>
              <a:t>Pereznieto</a:t>
            </a:r>
            <a:r>
              <a:rPr lang="en-GB" sz="1200" kern="1200" dirty="0">
                <a:solidFill>
                  <a:schemeClr val="tx1"/>
                </a:solidFill>
                <a:effectLst/>
                <a:latin typeface="+mn-lt"/>
                <a:ea typeface="+mn-ea"/>
                <a:cs typeface="+mn-cs"/>
              </a:rPr>
              <a:t> and Harding 2013). Volunteering early in life is a good predictor for volunteering later in life (Hall et. al 2009), and experts argue that investment in youth gives higher absolute returns because it generates change that will last through a lifetime(</a:t>
            </a:r>
            <a:r>
              <a:rPr lang="en-GB" sz="1200" kern="1200" dirty="0" err="1">
                <a:solidFill>
                  <a:schemeClr val="tx1"/>
                </a:solidFill>
                <a:effectLst/>
                <a:latin typeface="+mn-lt"/>
                <a:ea typeface="+mn-ea"/>
                <a:cs typeface="+mn-cs"/>
              </a:rPr>
              <a:t>Pereznieto</a:t>
            </a:r>
            <a:r>
              <a:rPr lang="en-GB" sz="1200" kern="1200" dirty="0">
                <a:solidFill>
                  <a:schemeClr val="tx1"/>
                </a:solidFill>
                <a:effectLst/>
                <a:latin typeface="+mn-lt"/>
                <a:ea typeface="+mn-ea"/>
                <a:cs typeface="+mn-cs"/>
              </a:rPr>
              <a:t> and Harding 2013).</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Impact: </a:t>
            </a:r>
            <a:r>
              <a:rPr lang="en-GB" sz="1200" kern="1200" dirty="0">
                <a:solidFill>
                  <a:schemeClr val="tx1"/>
                </a:solidFill>
                <a:effectLst/>
                <a:latin typeface="+mn-lt"/>
                <a:ea typeface="+mn-ea"/>
                <a:cs typeface="+mn-cs"/>
              </a:rPr>
              <a:t>Research and by global youth consultations, show that an increased focus on youth, young volunteers and their education and learning possibilities is crucial. Through humanitarian education and other training and education opportunities, RCRC youth beneficiaries, volunteers and leaders get new skills and knowledge that will strengthen their contribution to their communities and increase their chances of employment.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Diversity, Migration and Urbanization</a:t>
            </a:r>
            <a:br>
              <a:rPr lang="en-GB" sz="1200" b="1" kern="1200" dirty="0">
                <a:solidFill>
                  <a:schemeClr val="tx1"/>
                </a:solidFill>
                <a:effectLst/>
                <a:latin typeface="+mn-lt"/>
                <a:ea typeface="+mn-ea"/>
                <a:cs typeface="+mn-cs"/>
              </a:rPr>
            </a:br>
            <a:r>
              <a:rPr lang="en-GB" sz="1200" b="1" kern="1200" dirty="0">
                <a:solidFill>
                  <a:schemeClr val="tx1"/>
                </a:solidFill>
                <a:effectLst/>
                <a:latin typeface="+mn-lt"/>
                <a:ea typeface="+mn-ea"/>
                <a:cs typeface="+mn-cs"/>
              </a:rPr>
              <a:t>Fact</a:t>
            </a:r>
            <a:r>
              <a:rPr lang="en-GB" sz="1200" kern="1200" dirty="0">
                <a:solidFill>
                  <a:schemeClr val="tx1"/>
                </a:solidFill>
                <a:effectLst/>
                <a:latin typeface="+mn-lt"/>
                <a:ea typeface="+mn-ea"/>
                <a:cs typeface="+mn-cs"/>
              </a:rPr>
              <a:t>:  There is an increasing gap between rich and poor, and a changing rural-urban landscape.  More than half the world live in urbanized areas, but 75 % of the world’s poor still live in rural areas. Urbanization brings challenges impacting youths such as slums, violence, pollution, and urban poverty (World Bank 2013).Young people are emerging in a global culture that is increasingly homogenising, through television and internet, whilst striving to maintain a local culture (UN 2003). Age, gender, income, ethnicity, disability, class, and location are factors that might impact exclusion, and often young women are particularly disadvantaged (</a:t>
            </a:r>
            <a:r>
              <a:rPr lang="en-GB" sz="1200" kern="1200" dirty="0" err="1">
                <a:solidFill>
                  <a:schemeClr val="tx1"/>
                </a:solidFill>
                <a:effectLst/>
                <a:latin typeface="+mn-lt"/>
                <a:ea typeface="+mn-ea"/>
                <a:cs typeface="+mn-cs"/>
              </a:rPr>
              <a:t>Pereznieto</a:t>
            </a:r>
            <a:r>
              <a:rPr lang="en-GB" sz="1200" kern="1200" dirty="0">
                <a:solidFill>
                  <a:schemeClr val="tx1"/>
                </a:solidFill>
                <a:effectLst/>
                <a:latin typeface="+mn-lt"/>
                <a:ea typeface="+mn-ea"/>
                <a:cs typeface="+mn-cs"/>
              </a:rPr>
              <a:t> and Harding 2013). Of the estimated 214 million international migrants 36-57 % are of 18-29 years of age (UN 2013) The Global Financial Crisis has made the challenges of migrants even more sever (PICUM 2012).</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Impact:</a:t>
            </a:r>
            <a:r>
              <a:rPr lang="en-GB" sz="1200" kern="1200" dirty="0">
                <a:solidFill>
                  <a:schemeClr val="tx1"/>
                </a:solidFill>
                <a:effectLst/>
                <a:latin typeface="+mn-lt"/>
                <a:ea typeface="+mn-ea"/>
                <a:cs typeface="+mn-cs"/>
              </a:rPr>
              <a:t> RCRC programs and volunteer opportunities have to be tailored to fit an increasingly diverse group of youths. Paying attention to the distinct needs of children, adolescents and  young adults is essential. This should be strongly linked to RCRC work on building resilience in local communities. Youth migrants are among the most vulnerable groups and migration trends impact a wide variety of RCRC programs. However, young migrants should also be seen as important resources for the RCRC.  By actively inviting all youth to become part of the RCRC we are at the forefront of fighting social exclusion and stigma.  By praising diversity and see that ” Youth are not a homogenous group- every youth volunteer will have their own interest, and own skill sets just like all non-youth volunteers do”  National Societies will attract more volunteers, and reach new target groups.</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Health, Disasters and Climate Change</a:t>
            </a:r>
            <a:br>
              <a:rPr lang="en-GB" sz="1200" kern="1200" dirty="0">
                <a:solidFill>
                  <a:schemeClr val="tx1"/>
                </a:solidFill>
                <a:effectLst/>
                <a:latin typeface="+mn-lt"/>
                <a:ea typeface="+mn-ea"/>
                <a:cs typeface="+mn-cs"/>
              </a:rPr>
            </a:br>
            <a:r>
              <a:rPr lang="en-GB" sz="1200" b="1" kern="1200" dirty="0">
                <a:solidFill>
                  <a:schemeClr val="tx1"/>
                </a:solidFill>
                <a:effectLst/>
                <a:latin typeface="+mn-lt"/>
                <a:ea typeface="+mn-ea"/>
                <a:cs typeface="+mn-cs"/>
              </a:rPr>
              <a:t>Fact:</a:t>
            </a:r>
            <a:r>
              <a:rPr lang="en-GB" sz="1200" kern="1200" dirty="0">
                <a:solidFill>
                  <a:schemeClr val="tx1"/>
                </a:solidFill>
                <a:effectLst/>
                <a:latin typeface="+mn-lt"/>
                <a:ea typeface="+mn-ea"/>
                <a:cs typeface="+mn-cs"/>
              </a:rPr>
              <a:t>  Childbirth, sexually transmitted diseases/infections, tobacco, drugs and alcohol, poor diet and lack of physical activity are health risks that youth face. 16 million young girls give birth every day. Youths account for an estimate of 40% of all new HIV infections among adults worldwide. 20% of adolescents will experience a mental health problem (WHO 2011). Climate instability, disasters and environmental degradations is threatening youth development. Children and  marginalized groups are most likely to lack essential natural resources and to be exposed to toxic and dangerous conditions (UNICEF 2013). 80% of the burden of disease from environmental determinants affect children (</a:t>
            </a:r>
            <a:r>
              <a:rPr lang="en-GB" sz="1200" kern="1200" dirty="0" err="1">
                <a:solidFill>
                  <a:schemeClr val="tx1"/>
                </a:solidFill>
                <a:effectLst/>
                <a:latin typeface="+mn-lt"/>
                <a:ea typeface="+mn-ea"/>
                <a:cs typeface="+mn-cs"/>
              </a:rPr>
              <a:t>Pruss</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Ustun</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Corvalán</a:t>
            </a:r>
            <a:r>
              <a:rPr lang="en-GB" sz="1200" kern="1200" dirty="0">
                <a:solidFill>
                  <a:schemeClr val="tx1"/>
                </a:solidFill>
                <a:effectLst/>
                <a:latin typeface="+mn-lt"/>
                <a:ea typeface="+mn-ea"/>
                <a:cs typeface="+mn-cs"/>
              </a:rPr>
              <a:t> 2006). Research shows that the most cost-efficient development investment involves early childhood development interventions (UNICEF 2013).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Impact: </a:t>
            </a:r>
            <a:r>
              <a:rPr lang="en-GB" sz="1200" kern="1200" dirty="0">
                <a:solidFill>
                  <a:schemeClr val="tx1"/>
                </a:solidFill>
                <a:effectLst/>
                <a:latin typeface="+mn-lt"/>
                <a:ea typeface="+mn-ea"/>
                <a:cs typeface="+mn-cs"/>
              </a:rPr>
              <a:t>RCRC community-based health and first aid needs to take into account the health risks that youths are facing, and make use of the resource that youth volunteers bring. Community resilience is dependent on the involvement of youth. RCRC participation can also give better health by providing youth with knowledge, a network, an identity, new skills and a sense of achievement. By decreasing the gap between beneficiaries and volunteers one might increase the effectiveness of the RCRC programs, while at the same time invite more potential volunteers to the organization.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Peace and Participation </a:t>
            </a:r>
            <a:br>
              <a:rPr lang="en-GB" sz="1200" b="1" kern="1200" dirty="0">
                <a:solidFill>
                  <a:schemeClr val="tx1"/>
                </a:solidFill>
                <a:effectLst/>
                <a:latin typeface="+mn-lt"/>
                <a:ea typeface="+mn-ea"/>
                <a:cs typeface="+mn-cs"/>
              </a:rPr>
            </a:br>
            <a:r>
              <a:rPr lang="en-GB" sz="1200" b="1" kern="1200" dirty="0">
                <a:solidFill>
                  <a:schemeClr val="tx1"/>
                </a:solidFill>
                <a:effectLst/>
                <a:latin typeface="+mn-lt"/>
                <a:ea typeface="+mn-ea"/>
                <a:cs typeface="+mn-cs"/>
              </a:rPr>
              <a:t>Fact:</a:t>
            </a:r>
            <a:r>
              <a:rPr lang="en-GB" sz="1200" kern="1200" dirty="0">
                <a:solidFill>
                  <a:schemeClr val="tx1"/>
                </a:solidFill>
                <a:effectLst/>
                <a:latin typeface="+mn-lt"/>
                <a:ea typeface="+mn-ea"/>
                <a:cs typeface="+mn-cs"/>
              </a:rPr>
              <a:t> Today, 1,3 billion people live in conflict-affected and fragile states (World Bank 2013b), and over 1.5 billion, of the world’s poorest people, live in states affected by violence (</a:t>
            </a:r>
            <a:r>
              <a:rPr lang="en-GB" sz="1200" kern="1200" dirty="0" err="1">
                <a:solidFill>
                  <a:schemeClr val="tx1"/>
                </a:solidFill>
                <a:effectLst/>
                <a:latin typeface="+mn-lt"/>
                <a:ea typeface="+mn-ea"/>
                <a:cs typeface="+mn-cs"/>
              </a:rPr>
              <a:t>Muggah</a:t>
            </a:r>
            <a:r>
              <a:rPr lang="en-GB" sz="1200" kern="1200" dirty="0">
                <a:solidFill>
                  <a:schemeClr val="tx1"/>
                </a:solidFill>
                <a:effectLst/>
                <a:latin typeface="+mn-lt"/>
                <a:ea typeface="+mn-ea"/>
                <a:cs typeface="+mn-cs"/>
              </a:rPr>
              <a:t> 2012). There is evidence of strong linkages between poverty, lack of opportunities and education and violence among youth. Young people who feel alienated from society and excluded from job opportunities and decision-making may turn to violence or crime (McLean and </a:t>
            </a:r>
            <a:r>
              <a:rPr lang="en-GB" sz="1200" kern="1200" dirty="0" err="1">
                <a:solidFill>
                  <a:schemeClr val="tx1"/>
                </a:solidFill>
                <a:effectLst/>
                <a:latin typeface="+mn-lt"/>
                <a:ea typeface="+mn-ea"/>
                <a:cs typeface="+mn-cs"/>
              </a:rPr>
              <a:t>Fraiser</a:t>
            </a:r>
            <a:r>
              <a:rPr lang="en-GB" sz="1200" kern="1200" dirty="0">
                <a:solidFill>
                  <a:schemeClr val="tx1"/>
                </a:solidFill>
                <a:effectLst/>
                <a:latin typeface="+mn-lt"/>
                <a:ea typeface="+mn-ea"/>
                <a:cs typeface="+mn-cs"/>
              </a:rPr>
              <a:t> 2009). Research shows that youth participation results in improved solutions, and strengthens youths understanding and commitment to democracy (UNICEF 2013).</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Impact:</a:t>
            </a:r>
            <a:r>
              <a:rPr lang="en-GB" sz="1200" kern="1200" dirty="0">
                <a:solidFill>
                  <a:schemeClr val="tx1"/>
                </a:solidFill>
                <a:effectLst/>
                <a:latin typeface="+mn-lt"/>
                <a:ea typeface="+mn-ea"/>
                <a:cs typeface="+mn-cs"/>
              </a:rPr>
              <a:t> Tailor made programs, that youth have participated in making, will provide youths with a set of skills to make a new start in live. Beneficiary involvement creates ownership, which increases the chances that beneficiaries want to become volunteers themselves. Participation is a fundamental right, and is one of the guiding principles of the Universal Declaration of Human Rights. If youths are to be the catalysts of change that they have the power to be, their voice needs to be heard. This implies involvement of youth on all levels in the RCRC Movement from top to bottom.  Only then will we be able to meet the approaching global trends, and take advantage of that half the wold is below the age of 30.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Look in to:</a:t>
            </a:r>
            <a:r>
              <a:rPr lang="en-GB" sz="1200" kern="1200" baseline="0" dirty="0">
                <a:solidFill>
                  <a:schemeClr val="tx1"/>
                </a:solidFill>
                <a:effectLst/>
                <a:latin typeface="+mn-lt"/>
                <a:ea typeface="+mn-ea"/>
                <a:cs typeface="+mn-cs"/>
              </a:rPr>
              <a:t> </a:t>
            </a:r>
            <a:r>
              <a:rPr lang="en-GB" sz="1200" u="sng" kern="1200" dirty="0">
                <a:solidFill>
                  <a:schemeClr val="tx1"/>
                </a:solidFill>
                <a:effectLst/>
                <a:latin typeface="+mn-lt"/>
                <a:ea typeface="+mn-ea"/>
                <a:cs typeface="+mn-cs"/>
              </a:rPr>
              <a:t>World disaster report, UNDP report, WHO report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Young people can be, and are, a significant force bringing new ideas, energy and entrepreneurship.  Their multiple roles include being innovators, early adapters of communication, social media, and other technologies, inter-cultural ambassadors, peer-to-peer facilitators, community mobilisers, agents of behaviour change, and advocates for humanitarian issues.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both the UN Youth World Report 2011 and the  IFRC Y.E.S consultation process formal and informal education was highlighted as important. </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As put by a young Canadian volunteer (</a:t>
            </a:r>
            <a:r>
              <a:rPr lang="en-GB" sz="1200" kern="1200" dirty="0" err="1">
                <a:solidFill>
                  <a:schemeClr val="tx1"/>
                </a:solidFill>
                <a:effectLst/>
                <a:latin typeface="+mn-lt"/>
                <a:ea typeface="+mn-ea"/>
                <a:cs typeface="+mn-cs"/>
              </a:rPr>
              <a:t>Jamaeff</a:t>
            </a:r>
            <a:r>
              <a:rPr lang="en-GB" sz="1200" kern="1200" dirty="0">
                <a:solidFill>
                  <a:schemeClr val="tx1"/>
                </a:solidFill>
                <a:effectLst/>
                <a:latin typeface="+mn-lt"/>
                <a:ea typeface="+mn-ea"/>
                <a:cs typeface="+mn-cs"/>
              </a:rPr>
              <a:t> et.al  2012:32).</a:t>
            </a:r>
            <a:endParaRPr lang="en-GB" dirty="0"/>
          </a:p>
        </p:txBody>
      </p:sp>
      <p:sp>
        <p:nvSpPr>
          <p:cNvPr id="4" name="Slide Number Placeholder 3"/>
          <p:cNvSpPr>
            <a:spLocks noGrp="1"/>
          </p:cNvSpPr>
          <p:nvPr>
            <p:ph type="sldNum" sz="quarter" idx="10"/>
          </p:nvPr>
        </p:nvSpPr>
        <p:spPr/>
        <p:txBody>
          <a:bodyPr/>
          <a:lstStyle/>
          <a:p>
            <a:fld id="{0B2720E8-10AA-45F5-8215-44CDBC55FBD4}" type="slidenum">
              <a:rPr lang="en-GB" smtClean="0"/>
              <a:t>17</a:t>
            </a:fld>
            <a:endParaRPr lang="en-GB"/>
          </a:p>
        </p:txBody>
      </p:sp>
    </p:spTree>
    <p:extLst>
      <p:ext uri="{BB962C8B-B14F-4D97-AF65-F5344CB8AC3E}">
        <p14:creationId xmlns:p14="http://schemas.microsoft.com/office/powerpoint/2010/main" val="2349917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en-GB" dirty="0"/>
              <a:t>This</a:t>
            </a:r>
            <a:r>
              <a:rPr lang="en-GB" baseline="0" dirty="0"/>
              <a:t> slide is a continuation of the previous one, in fact,  in setting the “mood” for the IFRC Y.E.S.</a:t>
            </a:r>
          </a:p>
          <a:p>
            <a:endParaRPr lang="en-GB" baseline="0" dirty="0"/>
          </a:p>
          <a:p>
            <a:r>
              <a:rPr lang="en-GB" baseline="0" dirty="0"/>
              <a:t>These are messages for everybody in RCRC who works with children, adolescents, and young adults or has authority to decide on youth engagement. </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Note that “</a:t>
            </a:r>
            <a:r>
              <a:rPr lang="en-IE" sz="1200" b="1" baseline="0" dirty="0"/>
              <a:t>Working with RCRC  does not inherently benefit </a:t>
            </a:r>
            <a:r>
              <a:rPr lang="en-IE" sz="1200" b="1" u="sng" baseline="0" dirty="0"/>
              <a:t>only young people</a:t>
            </a:r>
            <a:r>
              <a:rPr lang="en-IE" sz="1200" b="1" u="none" baseline="0" dirty="0"/>
              <a:t>, </a:t>
            </a:r>
            <a:r>
              <a:rPr lang="en-IE" sz="1200" b="1" u="sng" baseline="0" dirty="0"/>
              <a:t> </a:t>
            </a:r>
            <a:r>
              <a:rPr lang="en-IE" sz="1200" b="1" baseline="0" dirty="0"/>
              <a:t>but also </a:t>
            </a:r>
            <a:r>
              <a:rPr lang="en-IE" sz="1200" b="1" u="sng" baseline="0" dirty="0"/>
              <a:t>the communities they reside in</a:t>
            </a:r>
            <a:r>
              <a:rPr lang="en-IE" sz="1200" b="1" baseline="0" dirty="0"/>
              <a:t>.” linked to the resilience </a:t>
            </a:r>
            <a:endParaRPr lang="en-GB" sz="1200" b="1" baseline="0" dirty="0"/>
          </a:p>
          <a:p>
            <a:endParaRPr lang="en-GB" baseline="0" dirty="0"/>
          </a:p>
          <a:p>
            <a:endParaRPr lang="en-GB" baseline="0" dirty="0"/>
          </a:p>
          <a:p>
            <a:r>
              <a:rPr lang="en-GB" baseline="0" dirty="0"/>
              <a:t>Next slide focuses on the IFRC Y.E.S. introduction</a:t>
            </a:r>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18</a:t>
            </a:fld>
            <a:endParaRPr lang="en-GB"/>
          </a:p>
        </p:txBody>
      </p:sp>
    </p:spTree>
    <p:extLst>
      <p:ext uri="{BB962C8B-B14F-4D97-AF65-F5344CB8AC3E}">
        <p14:creationId xmlns:p14="http://schemas.microsoft.com/office/powerpoint/2010/main" val="947134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Find</a:t>
            </a:r>
            <a:r>
              <a:rPr lang="en-GB" baseline="0" dirty="0"/>
              <a:t> answers here – towards the end of the recording – approximately after 60 minutes: </a:t>
            </a:r>
            <a:r>
              <a:rPr lang="en-GB" sz="1200" u="sng" kern="1200" dirty="0">
                <a:solidFill>
                  <a:schemeClr val="tx1"/>
                </a:solidFill>
                <a:effectLst/>
                <a:latin typeface="+mn-lt"/>
                <a:ea typeface="+mn-ea"/>
                <a:cs typeface="+mn-cs"/>
                <a:hlinkClick r:id="rId3"/>
              </a:rPr>
              <a:t>https://ifrc.webex.com/ifrc/ldr.php?AT=pb&amp;SP=MC&amp;rID=3297982&amp;rKey=A58267EA0CA04C4B</a:t>
            </a:r>
            <a:r>
              <a:rPr lang="en-GB" sz="1200" kern="1200" dirty="0">
                <a:solidFill>
                  <a:schemeClr val="tx1"/>
                </a:solidFill>
                <a:effectLst/>
                <a:latin typeface="+mn-lt"/>
                <a:ea typeface="+mn-ea"/>
                <a:cs typeface="+mn-cs"/>
              </a:rPr>
              <a:t> </a:t>
            </a:r>
            <a:br>
              <a:rPr lang="en-GB" sz="1200" kern="1200" dirty="0">
                <a:solidFill>
                  <a:schemeClr val="tx1"/>
                </a:solidFill>
                <a:effectLst/>
                <a:latin typeface="+mn-lt"/>
                <a:ea typeface="+mn-ea"/>
                <a:cs typeface="+mn-cs"/>
              </a:rPr>
            </a:br>
            <a:br>
              <a:rPr lang="en-GB" sz="1200" kern="1200" dirty="0">
                <a:solidFill>
                  <a:schemeClr val="tx1"/>
                </a:solidFill>
                <a:effectLst/>
                <a:latin typeface="+mn-lt"/>
                <a:ea typeface="+mn-ea"/>
                <a:cs typeface="+mn-cs"/>
              </a:rPr>
            </a:br>
            <a:r>
              <a:rPr lang="en-GB" sz="1200" kern="1200" dirty="0" err="1">
                <a:solidFill>
                  <a:schemeClr val="tx1"/>
                </a:solidFill>
                <a:effectLst/>
                <a:latin typeface="+mn-lt"/>
                <a:ea typeface="+mn-ea"/>
                <a:cs typeface="+mn-cs"/>
              </a:rPr>
              <a:t>Webex</a:t>
            </a:r>
            <a:r>
              <a:rPr lang="en-GB" sz="1200" kern="1200" dirty="0">
                <a:solidFill>
                  <a:schemeClr val="tx1"/>
                </a:solidFill>
                <a:effectLst/>
                <a:latin typeface="+mn-lt"/>
                <a:ea typeface="+mn-ea"/>
                <a:cs typeface="+mn-cs"/>
              </a:rPr>
              <a:t> training - IFRC Y.E.S. presentation-20130506 1510-1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May 6, 2013, 6:43 pm Paris Time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1 hour 19 </a:t>
            </a:r>
            <a:r>
              <a:rPr lang="en-GB" sz="1200" kern="1200" dirty="0" err="1">
                <a:solidFill>
                  <a:schemeClr val="tx1"/>
                </a:solidFill>
                <a:effectLst/>
                <a:latin typeface="+mn-lt"/>
                <a:ea typeface="+mn-ea"/>
                <a:cs typeface="+mn-cs"/>
              </a:rPr>
              <a:t>mins</a:t>
            </a:r>
            <a:r>
              <a:rPr lang="en-GB" sz="1200" kern="1200" dirty="0">
                <a:solidFill>
                  <a:schemeClr val="tx1"/>
                </a:solidFill>
                <a:effectLst/>
                <a:latin typeface="+mn-lt"/>
                <a:ea typeface="+mn-ea"/>
                <a:cs typeface="+mn-cs"/>
              </a:rPr>
              <a:t> </a:t>
            </a:r>
            <a:br>
              <a:rPr lang="en-GB" sz="1200" kern="1200" dirty="0">
                <a:solidFill>
                  <a:schemeClr val="tx1"/>
                </a:solidFill>
                <a:effectLst/>
                <a:latin typeface="+mn-lt"/>
                <a:ea typeface="+mn-ea"/>
                <a:cs typeface="+mn-cs"/>
              </a:rPr>
            </a:b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The link will expire in 3 weeks. </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Qs not on the</a:t>
            </a:r>
            <a:r>
              <a:rPr lang="en-GB" b="1" baseline="0" dirty="0"/>
              <a:t> recording: </a:t>
            </a: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6. Fluidity of the 3Es and the definitions</a:t>
            </a:r>
            <a:r>
              <a:rPr lang="en-GB" baseline="0" dirty="0"/>
              <a:t> </a:t>
            </a:r>
            <a:r>
              <a:rPr lang="en-GB" dirty="0" err="1"/>
              <a:t>Yas</a:t>
            </a:r>
            <a:r>
              <a:rPr lang="en-GB" dirty="0"/>
              <a:t> L, V,  and B is the main reason</a:t>
            </a:r>
            <a:r>
              <a:rPr lang="en-GB" baseline="0" dirty="0"/>
              <a:t> for repetition. The are holistic and we did not want to merge as it would cut down the options of the “menu” for NSs to choose. </a:t>
            </a:r>
            <a:endParaRPr lang="en-GB" dirty="0"/>
          </a:p>
          <a:p>
            <a:endParaRPr lang="en-GB" dirty="0"/>
          </a:p>
          <a:p>
            <a:r>
              <a:rPr lang="en-GB" dirty="0"/>
              <a:t>7. It depends</a:t>
            </a:r>
            <a:r>
              <a:rPr lang="en-GB" baseline="0" dirty="0"/>
              <a:t> on culture of the reader. Practitioners of youth engagement will know how each SD can be translated in to action in their context.</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19</a:t>
            </a:fld>
            <a:endParaRPr lang="en-GB"/>
          </a:p>
        </p:txBody>
      </p:sp>
    </p:spTree>
    <p:extLst>
      <p:ext uri="{BB962C8B-B14F-4D97-AF65-F5344CB8AC3E}">
        <p14:creationId xmlns:p14="http://schemas.microsoft.com/office/powerpoint/2010/main" val="70760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Word bubble of the Y.E.S.:  key words : E</a:t>
            </a:r>
            <a:r>
              <a:rPr lang="en-GB" b="1" baseline="0" dirty="0"/>
              <a:t>ngagement, Communities, Development, Volunteers </a:t>
            </a:r>
          </a:p>
        </p:txBody>
      </p:sp>
      <p:sp>
        <p:nvSpPr>
          <p:cNvPr id="4" name="Slide Number Placeholder 3"/>
          <p:cNvSpPr>
            <a:spLocks noGrp="1"/>
          </p:cNvSpPr>
          <p:nvPr>
            <p:ph type="sldNum" sz="quarter" idx="10"/>
          </p:nvPr>
        </p:nvSpPr>
        <p:spPr/>
        <p:txBody>
          <a:bodyPr/>
          <a:lstStyle/>
          <a:p>
            <a:fld id="{32F29F20-4698-4C0E-A838-B443B19EEE0F}" type="slidenum">
              <a:rPr lang="en-GB" smtClean="0"/>
              <a:t>2</a:t>
            </a:fld>
            <a:endParaRPr lang="en-GB"/>
          </a:p>
        </p:txBody>
      </p:sp>
    </p:spTree>
    <p:extLst>
      <p:ext uri="{BB962C8B-B14F-4D97-AF65-F5344CB8AC3E}">
        <p14:creationId xmlns:p14="http://schemas.microsoft.com/office/powerpoint/2010/main" val="25824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20</a:t>
            </a:fld>
            <a:endParaRPr lang="en-GB"/>
          </a:p>
        </p:txBody>
      </p:sp>
    </p:spTree>
    <p:extLst>
      <p:ext uri="{BB962C8B-B14F-4D97-AF65-F5344CB8AC3E}">
        <p14:creationId xmlns:p14="http://schemas.microsoft.com/office/powerpoint/2010/main" val="707602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21</a:t>
            </a:fld>
            <a:endParaRPr lang="en-GB"/>
          </a:p>
        </p:txBody>
      </p:sp>
    </p:spTree>
    <p:extLst>
      <p:ext uri="{BB962C8B-B14F-4D97-AF65-F5344CB8AC3E}">
        <p14:creationId xmlns:p14="http://schemas.microsoft.com/office/powerpoint/2010/main" val="70760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en-GB" b="0" dirty="0" err="1"/>
              <a:t>Solferino</a:t>
            </a:r>
            <a:r>
              <a:rPr lang="en-GB" b="0" baseline="0" dirty="0"/>
              <a:t> 2009</a:t>
            </a:r>
          </a:p>
          <a:p>
            <a:endParaRPr lang="en-GB" b="0" baseline="0" dirty="0"/>
          </a:p>
          <a:p>
            <a:r>
              <a:rPr lang="en-GB" b="0" baseline="0" dirty="0"/>
              <a:t>SA of the S2020</a:t>
            </a:r>
          </a:p>
          <a:p>
            <a:pPr marL="228600" indent="-228600">
              <a:buFont typeface="+mj-lt"/>
              <a:buAutoNum type="arabicPeriod"/>
            </a:pPr>
            <a:r>
              <a:rPr lang="en-GB" b="0" baseline="0" dirty="0"/>
              <a:t>Save lives, protect livelihoods, and strengthen recovery form disasters and crisis.</a:t>
            </a:r>
          </a:p>
          <a:p>
            <a:pPr marL="228600" indent="-228600">
              <a:buFont typeface="+mj-lt"/>
              <a:buAutoNum type="arabicPeriod"/>
            </a:pPr>
            <a:r>
              <a:rPr lang="en-US" sz="1200" dirty="0"/>
              <a:t>Enable healthy and save living.</a:t>
            </a:r>
            <a:r>
              <a:rPr lang="en-US" sz="1200" baseline="0" dirty="0"/>
              <a:t> </a:t>
            </a:r>
            <a:endParaRPr lang="en-US" sz="1200" dirty="0"/>
          </a:p>
          <a:p>
            <a:pPr marL="228600" indent="-228600">
              <a:buFont typeface="+mj-lt"/>
              <a:buAutoNum type="arabicPeriod"/>
            </a:pPr>
            <a:r>
              <a:rPr lang="en-US" sz="1200" dirty="0"/>
              <a:t>Promote social inclusion</a:t>
            </a:r>
            <a:r>
              <a:rPr lang="en-US" sz="1200" baseline="0" dirty="0"/>
              <a:t> and a culture of non-violence and peace.</a:t>
            </a:r>
            <a:endParaRPr lang="en-US" sz="1200" dirty="0"/>
          </a:p>
          <a:p>
            <a:endParaRPr lang="en-GB" b="0" dirty="0"/>
          </a:p>
        </p:txBody>
      </p:sp>
      <p:sp>
        <p:nvSpPr>
          <p:cNvPr id="4" name="Slide Number Placeholder 3"/>
          <p:cNvSpPr>
            <a:spLocks noGrp="1"/>
          </p:cNvSpPr>
          <p:nvPr>
            <p:ph type="sldNum" sz="quarter" idx="10"/>
          </p:nvPr>
        </p:nvSpPr>
        <p:spPr/>
        <p:txBody>
          <a:bodyPr/>
          <a:lstStyle/>
          <a:p>
            <a:fld id="{32F29F20-4698-4C0E-A838-B443B19EEE0F}" type="slidenum">
              <a:rPr lang="en-GB" smtClean="0"/>
              <a:t>22</a:t>
            </a:fld>
            <a:endParaRPr lang="en-GB"/>
          </a:p>
        </p:txBody>
      </p:sp>
    </p:spTree>
    <p:extLst>
      <p:ext uri="{BB962C8B-B14F-4D97-AF65-F5344CB8AC3E}">
        <p14:creationId xmlns:p14="http://schemas.microsoft.com/office/powerpoint/2010/main" val="707602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en-GB" b="1" dirty="0" err="1"/>
              <a:t>Solferino</a:t>
            </a:r>
            <a:r>
              <a:rPr lang="en-GB" b="1" dirty="0"/>
              <a:t> Declaration</a:t>
            </a:r>
          </a:p>
        </p:txBody>
      </p:sp>
      <p:sp>
        <p:nvSpPr>
          <p:cNvPr id="4" name="Slide Number Placeholder 3"/>
          <p:cNvSpPr>
            <a:spLocks noGrp="1"/>
          </p:cNvSpPr>
          <p:nvPr>
            <p:ph type="sldNum" sz="quarter" idx="10"/>
          </p:nvPr>
        </p:nvSpPr>
        <p:spPr/>
        <p:txBody>
          <a:bodyPr/>
          <a:lstStyle/>
          <a:p>
            <a:fld id="{32F29F20-4698-4C0E-A838-B443B19EEE0F}" type="slidenum">
              <a:rPr lang="en-GB" smtClean="0"/>
              <a:t>23</a:t>
            </a:fld>
            <a:endParaRPr lang="en-GB"/>
          </a:p>
        </p:txBody>
      </p:sp>
    </p:spTree>
    <p:extLst>
      <p:ext uri="{BB962C8B-B14F-4D97-AF65-F5344CB8AC3E}">
        <p14:creationId xmlns:p14="http://schemas.microsoft.com/office/powerpoint/2010/main" val="707602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en-GB" dirty="0"/>
              <a:t>Fireworks</a:t>
            </a:r>
            <a:r>
              <a:rPr lang="en-GB" baseline="0" dirty="0"/>
              <a:t> for each NS to follow the IFRC Youth Policy and the IFRC Y.E.S. in its developmental plans. </a:t>
            </a:r>
          </a:p>
          <a:p>
            <a:endParaRPr lang="en-GB" baseline="0" dirty="0"/>
          </a:p>
          <a:p>
            <a:r>
              <a:rPr lang="en-GB" baseline="0" dirty="0"/>
              <a:t> Questions and comments?</a:t>
            </a:r>
          </a:p>
        </p:txBody>
      </p:sp>
      <p:sp>
        <p:nvSpPr>
          <p:cNvPr id="4" name="Slide Number Placeholder 3"/>
          <p:cNvSpPr>
            <a:spLocks noGrp="1"/>
          </p:cNvSpPr>
          <p:nvPr>
            <p:ph type="sldNum" sz="quarter" idx="10"/>
          </p:nvPr>
        </p:nvSpPr>
        <p:spPr/>
        <p:txBody>
          <a:bodyPr/>
          <a:lstStyle/>
          <a:p>
            <a:fld id="{32F29F20-4698-4C0E-A838-B443B19EEE0F}" type="slidenum">
              <a:rPr lang="en-GB" smtClean="0"/>
              <a:t>24</a:t>
            </a:fld>
            <a:endParaRPr lang="en-GB"/>
          </a:p>
        </p:txBody>
      </p:sp>
    </p:spTree>
    <p:extLst>
      <p:ext uri="{BB962C8B-B14F-4D97-AF65-F5344CB8AC3E}">
        <p14:creationId xmlns:p14="http://schemas.microsoft.com/office/powerpoint/2010/main" val="1124383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25</a:t>
            </a:fld>
            <a:endParaRPr lang="en-GB"/>
          </a:p>
        </p:txBody>
      </p:sp>
    </p:spTree>
    <p:extLst>
      <p:ext uri="{BB962C8B-B14F-4D97-AF65-F5344CB8AC3E}">
        <p14:creationId xmlns:p14="http://schemas.microsoft.com/office/powerpoint/2010/main" val="707602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3</a:t>
            </a:fld>
            <a:endParaRPr lang="en-GB"/>
          </a:p>
        </p:txBody>
      </p:sp>
    </p:spTree>
    <p:extLst>
      <p:ext uri="{BB962C8B-B14F-4D97-AF65-F5344CB8AC3E}">
        <p14:creationId xmlns:p14="http://schemas.microsoft.com/office/powerpoint/2010/main" val="3932978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4</a:t>
            </a:fld>
            <a:endParaRPr lang="en-GB"/>
          </a:p>
        </p:txBody>
      </p:sp>
    </p:spTree>
    <p:extLst>
      <p:ext uri="{BB962C8B-B14F-4D97-AF65-F5344CB8AC3E}">
        <p14:creationId xmlns:p14="http://schemas.microsoft.com/office/powerpoint/2010/main" val="3932978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First two slide of this presentation are to set the framework</a:t>
            </a:r>
            <a:r>
              <a:rPr lang="en-GB" baseline="0" dirty="0"/>
              <a:t> for the introduction of the IFRC Y.E.S.</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slide is about</a:t>
            </a:r>
            <a:r>
              <a:rPr lang="en-GB" sz="1200" kern="1200" baseline="0" dirty="0">
                <a:solidFill>
                  <a:schemeClr val="tx1"/>
                </a:solidFill>
                <a:effectLst/>
                <a:latin typeface="+mn-lt"/>
                <a:ea typeface="+mn-ea"/>
                <a:cs typeface="+mn-cs"/>
              </a:rPr>
              <a:t> value and directions for youth engagement in RCRC. With the f</a:t>
            </a:r>
            <a:r>
              <a:rPr lang="en-GB" sz="1200" kern="1200" dirty="0">
                <a:solidFill>
                  <a:schemeClr val="tx1"/>
                </a:solidFill>
                <a:effectLst/>
                <a:latin typeface="+mn-lt"/>
                <a:ea typeface="+mn-ea"/>
                <a:cs typeface="+mn-cs"/>
              </a:rPr>
              <a:t>ollowing slide</a:t>
            </a:r>
            <a:r>
              <a:rPr lang="en-GB" sz="1200" kern="1200" baseline="0" dirty="0">
                <a:solidFill>
                  <a:schemeClr val="tx1"/>
                </a:solidFill>
                <a:effectLst/>
                <a:latin typeface="+mn-lt"/>
                <a:ea typeface="+mn-ea"/>
                <a:cs typeface="+mn-cs"/>
              </a:rPr>
              <a:t>, framework for the IFRC Y.E.S.  introduction should be complete.</a:t>
            </a:r>
            <a:endParaRPr lang="en-GB" sz="1200" kern="1200" dirty="0">
              <a:solidFill>
                <a:schemeClr val="tx1"/>
              </a:solidFill>
              <a:effectLst/>
              <a:latin typeface="+mn-lt"/>
              <a:ea typeface="+mn-ea"/>
              <a:cs typeface="+mn-cs"/>
            </a:endParaRPr>
          </a:p>
          <a:p>
            <a:endParaRPr lang="en-GB" sz="1200" kern="1200" baseline="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Keywords are in bold on the slide.</a:t>
            </a:r>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More details</a:t>
            </a:r>
            <a:r>
              <a:rPr lang="en-GB" sz="1200" b="1" kern="1200" baseline="0" dirty="0">
                <a:solidFill>
                  <a:schemeClr val="tx1"/>
                </a:solidFill>
                <a:effectLst/>
                <a:latin typeface="+mn-lt"/>
                <a:ea typeface="+mn-ea"/>
                <a:cs typeface="+mn-cs"/>
              </a:rPr>
              <a:t> on Youth engagement in the IFRC:</a:t>
            </a:r>
            <a:endParaRPr lang="en-GB" sz="1200" b="1"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Inspired by the </a:t>
            </a:r>
            <a:r>
              <a:rPr lang="en-GB" sz="1200" kern="1200" dirty="0" err="1">
                <a:solidFill>
                  <a:schemeClr val="tx1"/>
                </a:solidFill>
                <a:effectLst/>
                <a:latin typeface="+mn-lt"/>
                <a:ea typeface="+mn-ea"/>
                <a:cs typeface="+mn-cs"/>
              </a:rPr>
              <a:t>Solferino</a:t>
            </a:r>
            <a:r>
              <a:rPr lang="en-GB" sz="1200" kern="1200" dirty="0">
                <a:solidFill>
                  <a:schemeClr val="tx1"/>
                </a:solidFill>
                <a:effectLst/>
                <a:latin typeface="+mn-lt"/>
                <a:ea typeface="+mn-ea"/>
                <a:cs typeface="+mn-cs"/>
              </a:rPr>
              <a:t> Youth Declaration (2009), the IFRC Strategy 2020 recognises  engagement of young people through RC </a:t>
            </a:r>
            <a:r>
              <a:rPr lang="en-GB" sz="1200" kern="1200" dirty="0" err="1">
                <a:solidFill>
                  <a:schemeClr val="tx1"/>
                </a:solidFill>
                <a:effectLst/>
                <a:latin typeface="+mn-lt"/>
                <a:ea typeface="+mn-ea"/>
                <a:cs typeface="+mn-cs"/>
              </a:rPr>
              <a:t>RC</a:t>
            </a:r>
            <a:r>
              <a:rPr lang="en-GB" sz="1200" kern="1200" dirty="0">
                <a:solidFill>
                  <a:schemeClr val="tx1"/>
                </a:solidFill>
                <a:effectLst/>
                <a:latin typeface="+mn-lt"/>
                <a:ea typeface="+mn-ea"/>
                <a:cs typeface="+mn-cs"/>
              </a:rPr>
              <a:t> voluntary programs and services as intrinsic to building and sustaining strong National Societies able to deliver relevant services to vulnerable people country-wide, through a network of volunteer-based units, for as long as needed.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Fact: </a:t>
            </a:r>
            <a:r>
              <a:rPr lang="en-GB" sz="1200" i="1" kern="1200" dirty="0">
                <a:solidFill>
                  <a:schemeClr val="tx1"/>
                </a:solidFill>
                <a:effectLst/>
                <a:latin typeface="+mn-lt"/>
                <a:ea typeface="+mn-ea"/>
                <a:cs typeface="+mn-cs"/>
              </a:rPr>
              <a:t>According to the 110 National Societies, who took part in the survey for the Global RC </a:t>
            </a:r>
            <a:r>
              <a:rPr lang="en-GB" sz="1200" i="1" kern="1200" dirty="0" err="1">
                <a:solidFill>
                  <a:schemeClr val="tx1"/>
                </a:solidFill>
                <a:effectLst/>
                <a:latin typeface="+mn-lt"/>
                <a:ea typeface="+mn-ea"/>
                <a:cs typeface="+mn-cs"/>
              </a:rPr>
              <a:t>RC</a:t>
            </a:r>
            <a:r>
              <a:rPr lang="en-GB" sz="1200" i="1" kern="1200" dirty="0">
                <a:solidFill>
                  <a:schemeClr val="tx1"/>
                </a:solidFill>
                <a:effectLst/>
                <a:latin typeface="+mn-lt"/>
                <a:ea typeface="+mn-ea"/>
                <a:cs typeface="+mn-cs"/>
              </a:rPr>
              <a:t> Youth Consultation (2011), youth volunteering is a meaningful way of contributing directly and in diverse ways to the service delivery at the community level.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Strategy 2020 also urges National Societies to invest in education, empowerment, and creation of enabling environments for young people to be and become agents of change who lead and participate in building and sustaining their local communities. Moreover, National Societies are called for engaging young people in decision making at all levels of management, governance, and program and service delivery in order to ensure intergenerational transfer of knowledge, experiences, and continuity within the RC </a:t>
            </a:r>
            <a:r>
              <a:rPr lang="en-GB" sz="1200" kern="1200" dirty="0" err="1">
                <a:solidFill>
                  <a:schemeClr val="tx1"/>
                </a:solidFill>
                <a:effectLst/>
                <a:latin typeface="+mn-lt"/>
                <a:ea typeface="+mn-ea"/>
                <a:cs typeface="+mn-cs"/>
              </a:rPr>
              <a:t>RC</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i="1" kern="1200" dirty="0">
                <a:solidFill>
                  <a:schemeClr val="tx1"/>
                </a:solidFill>
                <a:effectLst/>
                <a:latin typeface="+mn-lt"/>
                <a:ea typeface="+mn-ea"/>
                <a:cs typeface="+mn-cs"/>
              </a:rPr>
              <a:t>Fact: Despite young people representing more than a half of the global active volunteer base, still less than 60% of National Societies confirmed having a youth representative in their governing board*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By adopting the IFRC Youth Policy at the General Assembly 2011 the National Societies proclaimed value of the important role and contribution of children, adolescents, and young adults and thus committed to scale up their efforts to increase youth engagement as a key driver in the development of our National Societies and our Movement.</a:t>
            </a:r>
          </a:p>
          <a:p>
            <a:r>
              <a:rPr lang="en-GB" sz="1200" kern="1200" dirty="0">
                <a:solidFill>
                  <a:schemeClr val="tx1"/>
                </a:solidFill>
                <a:effectLst/>
                <a:latin typeface="+mn-lt"/>
                <a:ea typeface="+mn-ea"/>
                <a:cs typeface="+mn-cs"/>
              </a:rPr>
              <a:t> </a:t>
            </a:r>
          </a:p>
          <a:p>
            <a:r>
              <a:rPr lang="en-GB" sz="1200" i="1" kern="1200" dirty="0">
                <a:solidFill>
                  <a:schemeClr val="tx1"/>
                </a:solidFill>
                <a:effectLst/>
                <a:latin typeface="+mn-lt"/>
                <a:ea typeface="+mn-ea"/>
                <a:cs typeface="+mn-cs"/>
              </a:rPr>
              <a:t>Fact: Youth contribution should be recognised at all levels and young people should be provided with relevant training, resources, and enabling environments in order to enhance their skills needed to advance in different positions in the Movement.*</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While the IFRC Youth Policy (2011) describes </a:t>
            </a:r>
            <a:r>
              <a:rPr lang="en-GB" sz="1200" i="1" kern="1200" dirty="0">
                <a:solidFill>
                  <a:schemeClr val="tx1"/>
                </a:solidFill>
                <a:effectLst/>
                <a:latin typeface="+mn-lt"/>
                <a:ea typeface="+mn-ea"/>
                <a:cs typeface="+mn-cs"/>
              </a:rPr>
              <a:t>why</a:t>
            </a:r>
            <a:r>
              <a:rPr lang="en-GB" sz="1200" kern="1200" dirty="0">
                <a:solidFill>
                  <a:schemeClr val="tx1"/>
                </a:solidFill>
                <a:effectLst/>
                <a:latin typeface="+mn-lt"/>
                <a:ea typeface="+mn-ea"/>
                <a:cs typeface="+mn-cs"/>
              </a:rPr>
              <a:t> to engage young people, it must be complemented by the IFRC Youth Engagement Strategy (IFRC YES), a strategic framework that would provide specific guidance to National Societies on </a:t>
            </a:r>
            <a:r>
              <a:rPr lang="en-GB" sz="1200" i="1" kern="1200" dirty="0">
                <a:solidFill>
                  <a:schemeClr val="tx1"/>
                </a:solidFill>
                <a:effectLst/>
                <a:latin typeface="+mn-lt"/>
                <a:ea typeface="+mn-ea"/>
                <a:cs typeface="+mn-cs"/>
              </a:rPr>
              <a:t>how</a:t>
            </a:r>
            <a:r>
              <a:rPr lang="en-GB" sz="1200" kern="1200" dirty="0">
                <a:solidFill>
                  <a:schemeClr val="tx1"/>
                </a:solidFill>
                <a:effectLst/>
                <a:latin typeface="+mn-lt"/>
                <a:ea typeface="+mn-ea"/>
                <a:cs typeface="+mn-cs"/>
              </a:rPr>
              <a:t> to increase meaningful youth engagement.</a:t>
            </a:r>
          </a:p>
        </p:txBody>
      </p:sp>
      <p:sp>
        <p:nvSpPr>
          <p:cNvPr id="4" name="Slide Number Placeholder 3"/>
          <p:cNvSpPr>
            <a:spLocks noGrp="1"/>
          </p:cNvSpPr>
          <p:nvPr>
            <p:ph type="sldNum" sz="quarter" idx="10"/>
          </p:nvPr>
        </p:nvSpPr>
        <p:spPr/>
        <p:txBody>
          <a:bodyPr/>
          <a:lstStyle/>
          <a:p>
            <a:pPr>
              <a:defRPr/>
            </a:pPr>
            <a:fld id="{EA9B655E-9A01-4AED-8CAF-B1B4E395A789}" type="slidenum">
              <a:rPr lang="en-GB" smtClean="0"/>
              <a:pPr>
                <a:defRPr/>
              </a:pPr>
              <a:t>5</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en-GB" dirty="0"/>
              <a:t>This</a:t>
            </a:r>
            <a:r>
              <a:rPr lang="en-GB" baseline="0" dirty="0"/>
              <a:t> slide is a continuation of the previous one, in fact,  in setting the “mood” for the IFRC Y.E.S.</a:t>
            </a:r>
          </a:p>
          <a:p>
            <a:endParaRPr lang="en-GB" baseline="0" dirty="0"/>
          </a:p>
          <a:p>
            <a:r>
              <a:rPr lang="en-GB" baseline="0" dirty="0"/>
              <a:t>These are messages for everybody in RCRC who works with children, adolescents, and young adults or has authority to decide on youth engagement. </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Note that “</a:t>
            </a:r>
            <a:r>
              <a:rPr lang="en-IE" sz="1200" b="1" baseline="0" dirty="0"/>
              <a:t>Working with RCRC  does not inherently benefit </a:t>
            </a:r>
            <a:r>
              <a:rPr lang="en-IE" sz="1200" b="1" u="sng" baseline="0" dirty="0"/>
              <a:t>only young people</a:t>
            </a:r>
            <a:r>
              <a:rPr lang="en-IE" sz="1200" b="1" u="none" baseline="0" dirty="0"/>
              <a:t>, </a:t>
            </a:r>
            <a:r>
              <a:rPr lang="en-IE" sz="1200" b="1" u="sng" baseline="0" dirty="0"/>
              <a:t> </a:t>
            </a:r>
            <a:r>
              <a:rPr lang="en-IE" sz="1200" b="1" baseline="0" dirty="0"/>
              <a:t>but also </a:t>
            </a:r>
            <a:r>
              <a:rPr lang="en-IE" sz="1200" b="1" u="sng" baseline="0" dirty="0"/>
              <a:t>the communities they reside in</a:t>
            </a:r>
            <a:r>
              <a:rPr lang="en-IE" sz="1200" b="1" baseline="0" dirty="0"/>
              <a:t>.” linked to the resilience </a:t>
            </a:r>
            <a:endParaRPr lang="en-GB" sz="1200" b="1" baseline="0" dirty="0"/>
          </a:p>
          <a:p>
            <a:endParaRPr lang="en-GB" baseline="0" dirty="0"/>
          </a:p>
          <a:p>
            <a:endParaRPr lang="en-GB" baseline="0" dirty="0"/>
          </a:p>
          <a:p>
            <a:r>
              <a:rPr lang="en-GB" baseline="0" dirty="0"/>
              <a:t>Next slide focuses on the IFRC Y.E.S. introduction</a:t>
            </a:r>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6</a:t>
            </a:fld>
            <a:endParaRPr lang="en-GB"/>
          </a:p>
        </p:txBody>
      </p:sp>
    </p:spTree>
    <p:extLst>
      <p:ext uri="{BB962C8B-B14F-4D97-AF65-F5344CB8AC3E}">
        <p14:creationId xmlns:p14="http://schemas.microsoft.com/office/powerpoint/2010/main" val="947134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means</a:t>
            </a:r>
            <a:r>
              <a:rPr lang="en-GB" sz="1200" kern="1200" baseline="0" dirty="0">
                <a:solidFill>
                  <a:schemeClr val="tx1"/>
                </a:solidFill>
                <a:effectLst/>
                <a:latin typeface="+mn-lt"/>
                <a:ea typeface="+mn-ea"/>
                <a:cs typeface="+mn-cs"/>
              </a:rPr>
              <a:t> to explain what the IFRC Y.E.S. actually is.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More details:</a:t>
            </a:r>
            <a:r>
              <a:rPr lang="en-GB" sz="1200" kern="1200" baseline="0" dirty="0">
                <a:solidFill>
                  <a:schemeClr val="tx1"/>
                </a:solidFill>
                <a:effectLst/>
                <a:latin typeface="+mn-lt"/>
                <a:ea typeface="+mn-ea"/>
                <a:cs typeface="+mn-cs"/>
              </a:rPr>
              <a:t> </a:t>
            </a:r>
          </a:p>
          <a:p>
            <a:endParaRPr lang="en-GB" sz="1200" kern="1200" baseline="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MENU of</a:t>
            </a:r>
            <a:r>
              <a:rPr lang="en-GB" sz="1200" b="1" kern="1200" baseline="0" dirty="0">
                <a:solidFill>
                  <a:schemeClr val="tx1"/>
                </a:solidFill>
                <a:effectLst/>
                <a:latin typeface="+mn-lt"/>
                <a:ea typeface="+mn-ea"/>
                <a:cs typeface="+mn-cs"/>
              </a:rPr>
              <a:t> the IFRC Youth Policy’s “HOWs”</a:t>
            </a:r>
          </a:p>
          <a:p>
            <a:endParaRPr lang="en-GB" sz="1200" b="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new IFRC Youth Engagement Strategy (2013) builds on 2 decades of lessons learnt and is based on careful monitoring and analysis of trends in the domain of youth engagement globally and within the Movement. </a:t>
            </a:r>
          </a:p>
          <a:p>
            <a:endParaRPr lang="en-GB" sz="1200" b="0" kern="1200" baseline="0" dirty="0">
              <a:solidFill>
                <a:schemeClr val="tx1"/>
              </a:solidFill>
              <a:effectLst/>
              <a:latin typeface="+mn-lt"/>
              <a:ea typeface="+mn-ea"/>
              <a:cs typeface="+mn-cs"/>
            </a:endParaRPr>
          </a:p>
          <a:p>
            <a:r>
              <a:rPr lang="en-GB" sz="1200" b="0" kern="1200" baseline="0" dirty="0">
                <a:solidFill>
                  <a:schemeClr val="tx1"/>
                </a:solidFill>
                <a:effectLst/>
                <a:latin typeface="+mn-lt"/>
                <a:ea typeface="+mn-ea"/>
                <a:cs typeface="+mn-cs"/>
              </a:rPr>
              <a:t>Strategic directions and Recommended actions listed in the IFRC YES are offered as suggestions and recommendations for increased meaningful youth engagement. </a:t>
            </a:r>
          </a:p>
          <a:p>
            <a:endParaRPr lang="en-GB" sz="1200" b="0" kern="1200" baseline="0" dirty="0">
              <a:solidFill>
                <a:schemeClr val="tx1"/>
              </a:solidFill>
              <a:effectLst/>
              <a:latin typeface="+mn-lt"/>
              <a:ea typeface="+mn-ea"/>
              <a:cs typeface="+mn-cs"/>
            </a:endParaRPr>
          </a:p>
          <a:p>
            <a:r>
              <a:rPr lang="en-GB" sz="1200" b="0" kern="1200" baseline="0" dirty="0">
                <a:solidFill>
                  <a:schemeClr val="tx1"/>
                </a:solidFill>
                <a:effectLst/>
                <a:latin typeface="+mn-lt"/>
                <a:ea typeface="+mn-ea"/>
                <a:cs typeface="+mn-cs"/>
              </a:rPr>
              <a:t>NS should select those, which are relevant for their own context and ability to resource respective actions with financial and other resources. </a:t>
            </a:r>
          </a:p>
          <a:p>
            <a:endParaRPr lang="en-GB" sz="1200" b="0" kern="1200" baseline="0" dirty="0">
              <a:solidFill>
                <a:schemeClr val="tx1"/>
              </a:solidFill>
              <a:effectLst/>
              <a:latin typeface="+mn-lt"/>
              <a:ea typeface="+mn-ea"/>
              <a:cs typeface="+mn-cs"/>
            </a:endParaRPr>
          </a:p>
          <a:p>
            <a:r>
              <a:rPr lang="en-GB" sz="1200" b="0" kern="1200" baseline="0" dirty="0">
                <a:solidFill>
                  <a:schemeClr val="tx1"/>
                </a:solidFill>
                <a:effectLst/>
                <a:latin typeface="+mn-lt"/>
                <a:ea typeface="+mn-ea"/>
                <a:cs typeface="+mn-cs"/>
              </a:rPr>
              <a:t>The IFRC Y.E.S. allows for contextual adaptations and these are in fact encouraged. </a:t>
            </a:r>
            <a:endParaRPr lang="en-GB" sz="1200" b="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u="none" dirty="0"/>
              <a:t>Unifying strategic framework for youth engagement in RCRC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Acknowledging</a:t>
            </a:r>
            <a:r>
              <a:rPr lang="en-GB" sz="1200" kern="1200" baseline="0" dirty="0">
                <a:solidFill>
                  <a:schemeClr val="tx1"/>
                </a:solidFill>
                <a:effectLst/>
                <a:latin typeface="+mn-lt"/>
                <a:ea typeface="+mn-ea"/>
                <a:cs typeface="+mn-cs"/>
              </a:rPr>
              <a:t> lessons learnt from the previous decades of youth participation in the RCRC, a strong guidance for a reasonable level of unification in discourse on youth engagement and youth development within the IFRC has been called for. </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The IFRC Y.E.S. has the power of being the unifying platform, as it introduces following aspects to be observed in any global discourse on youth engagement and youth development in RCRC: </a:t>
            </a:r>
          </a:p>
          <a:p>
            <a:r>
              <a:rPr lang="en-GB" sz="1200" i="1" kern="1200" baseline="0" dirty="0">
                <a:solidFill>
                  <a:schemeClr val="tx1"/>
                </a:solidFill>
                <a:effectLst/>
                <a:latin typeface="+mn-lt"/>
                <a:ea typeface="+mn-ea"/>
                <a:cs typeface="+mn-cs"/>
              </a:rPr>
              <a:t>3Es concept framework introduced and applauded by participants of the Global RCRC Youth Conference in Vienna, 2012</a:t>
            </a:r>
          </a:p>
          <a:p>
            <a:r>
              <a:rPr lang="en-GB" sz="1200" kern="1200" baseline="0" dirty="0">
                <a:solidFill>
                  <a:schemeClr val="tx1"/>
                </a:solidFill>
                <a:effectLst/>
                <a:latin typeface="+mn-lt"/>
                <a:ea typeface="+mn-ea"/>
                <a:cs typeface="+mn-cs"/>
              </a:rPr>
              <a:t>Key Youth definitions stemming from the </a:t>
            </a:r>
            <a:r>
              <a:rPr lang="en-GB" sz="1200" kern="1200" baseline="0" dirty="0" err="1">
                <a:solidFill>
                  <a:schemeClr val="tx1"/>
                </a:solidFill>
                <a:effectLst/>
                <a:latin typeface="+mn-lt"/>
                <a:ea typeface="+mn-ea"/>
                <a:cs typeface="+mn-cs"/>
              </a:rPr>
              <a:t>the</a:t>
            </a:r>
            <a:r>
              <a:rPr lang="en-GB" sz="1200" kern="1200" baseline="0" dirty="0">
                <a:solidFill>
                  <a:schemeClr val="tx1"/>
                </a:solidFill>
                <a:effectLst/>
                <a:latin typeface="+mn-lt"/>
                <a:ea typeface="+mn-ea"/>
                <a:cs typeface="+mn-cs"/>
              </a:rPr>
              <a:t> IFRC Youth Policy (2011) and endorsed by the Youth Commission </a:t>
            </a:r>
          </a:p>
          <a:p>
            <a:endParaRPr lang="en-GB" sz="1200" kern="1200" baseline="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7</a:t>
            </a:fld>
            <a:endParaRPr lang="en-GB"/>
          </a:p>
        </p:txBody>
      </p:sp>
    </p:spTree>
    <p:extLst>
      <p:ext uri="{BB962C8B-B14F-4D97-AF65-F5344CB8AC3E}">
        <p14:creationId xmlns:p14="http://schemas.microsoft.com/office/powerpoint/2010/main" val="290001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slide means</a:t>
            </a:r>
            <a:r>
              <a:rPr lang="en-GB" sz="1200" kern="1200" baseline="0" dirty="0">
                <a:solidFill>
                  <a:schemeClr val="tx1"/>
                </a:solidFill>
                <a:effectLst/>
                <a:latin typeface="+mn-lt"/>
                <a:ea typeface="+mn-ea"/>
                <a:cs typeface="+mn-cs"/>
              </a:rPr>
              <a:t> to explain what the IFRC Y.E.S. actually is.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More details:</a:t>
            </a:r>
            <a:r>
              <a:rPr lang="en-GB" sz="1200" kern="1200" baseline="0" dirty="0">
                <a:solidFill>
                  <a:schemeClr val="tx1"/>
                </a:solidFill>
                <a:effectLst/>
                <a:latin typeface="+mn-lt"/>
                <a:ea typeface="+mn-ea"/>
                <a:cs typeface="+mn-cs"/>
              </a:rPr>
              <a:t> </a:t>
            </a:r>
          </a:p>
          <a:p>
            <a:endParaRPr lang="en-GB" sz="1200" kern="1200" baseline="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MENU of</a:t>
            </a:r>
            <a:r>
              <a:rPr lang="en-GB" sz="1200" b="1" kern="1200" baseline="0" dirty="0">
                <a:solidFill>
                  <a:schemeClr val="tx1"/>
                </a:solidFill>
                <a:effectLst/>
                <a:latin typeface="+mn-lt"/>
                <a:ea typeface="+mn-ea"/>
                <a:cs typeface="+mn-cs"/>
              </a:rPr>
              <a:t> the IFRC Youth Policy’s “HOWs”</a:t>
            </a:r>
          </a:p>
          <a:p>
            <a:endParaRPr lang="en-GB" sz="1200" b="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new IFRC Youth Engagement Strategy (2013) builds on 2 decades of lessons learnt and is based on careful monitoring and analysis of trends in the domain of youth engagement globally and within the Movement. </a:t>
            </a:r>
          </a:p>
          <a:p>
            <a:endParaRPr lang="en-GB" sz="1200" b="0" kern="1200" baseline="0" dirty="0">
              <a:solidFill>
                <a:schemeClr val="tx1"/>
              </a:solidFill>
              <a:effectLst/>
              <a:latin typeface="+mn-lt"/>
              <a:ea typeface="+mn-ea"/>
              <a:cs typeface="+mn-cs"/>
            </a:endParaRPr>
          </a:p>
          <a:p>
            <a:r>
              <a:rPr lang="en-GB" sz="1200" b="0" kern="1200" baseline="0" dirty="0">
                <a:solidFill>
                  <a:schemeClr val="tx1"/>
                </a:solidFill>
                <a:effectLst/>
                <a:latin typeface="+mn-lt"/>
                <a:ea typeface="+mn-ea"/>
                <a:cs typeface="+mn-cs"/>
              </a:rPr>
              <a:t>Strategic directions and Recommended actions listed in the IFRC YES are offered as suggestions and recommendations for increased meaningful youth engagement. </a:t>
            </a:r>
          </a:p>
          <a:p>
            <a:endParaRPr lang="en-GB" sz="1200" b="0" kern="1200" baseline="0" dirty="0">
              <a:solidFill>
                <a:schemeClr val="tx1"/>
              </a:solidFill>
              <a:effectLst/>
              <a:latin typeface="+mn-lt"/>
              <a:ea typeface="+mn-ea"/>
              <a:cs typeface="+mn-cs"/>
            </a:endParaRPr>
          </a:p>
          <a:p>
            <a:r>
              <a:rPr lang="en-GB" sz="1200" b="0" kern="1200" baseline="0" dirty="0">
                <a:solidFill>
                  <a:schemeClr val="tx1"/>
                </a:solidFill>
                <a:effectLst/>
                <a:latin typeface="+mn-lt"/>
                <a:ea typeface="+mn-ea"/>
                <a:cs typeface="+mn-cs"/>
              </a:rPr>
              <a:t>NS should select those, which are relevant for their own context and ability to resource respective actions with financial and other resources. </a:t>
            </a:r>
          </a:p>
          <a:p>
            <a:endParaRPr lang="en-GB" sz="1200" b="0" kern="1200" baseline="0" dirty="0">
              <a:solidFill>
                <a:schemeClr val="tx1"/>
              </a:solidFill>
              <a:effectLst/>
              <a:latin typeface="+mn-lt"/>
              <a:ea typeface="+mn-ea"/>
              <a:cs typeface="+mn-cs"/>
            </a:endParaRPr>
          </a:p>
          <a:p>
            <a:r>
              <a:rPr lang="en-GB" sz="1200" b="0" kern="1200" baseline="0" dirty="0">
                <a:solidFill>
                  <a:schemeClr val="tx1"/>
                </a:solidFill>
                <a:effectLst/>
                <a:latin typeface="+mn-lt"/>
                <a:ea typeface="+mn-ea"/>
                <a:cs typeface="+mn-cs"/>
              </a:rPr>
              <a:t>The IFRC Y.E.S. allows for contextual adaptations and these are in fact encouraged. </a:t>
            </a:r>
            <a:endParaRPr lang="en-GB" sz="1200" b="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u="none" dirty="0"/>
              <a:t>Unifying strategic framework for youth engagement in RCRC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Acknowledging</a:t>
            </a:r>
            <a:r>
              <a:rPr lang="en-GB" sz="1200" kern="1200" baseline="0" dirty="0">
                <a:solidFill>
                  <a:schemeClr val="tx1"/>
                </a:solidFill>
                <a:effectLst/>
                <a:latin typeface="+mn-lt"/>
                <a:ea typeface="+mn-ea"/>
                <a:cs typeface="+mn-cs"/>
              </a:rPr>
              <a:t> lessons learnt from the previous decades of youth participation in the RCRC, a strong guidance for a reasonable level of unification in discourse on youth engagement and youth development within the IFRC has been called for. </a:t>
            </a:r>
          </a:p>
          <a:p>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The IFRC Y.E.S. has the power of being the unifying platform, as it introduces following aspects to be observed in any global discourse on youth engagement and youth development in RCRC: </a:t>
            </a:r>
          </a:p>
          <a:p>
            <a:r>
              <a:rPr lang="en-GB" sz="1200" i="1" kern="1200" baseline="0" dirty="0">
                <a:solidFill>
                  <a:schemeClr val="tx1"/>
                </a:solidFill>
                <a:effectLst/>
                <a:latin typeface="+mn-lt"/>
                <a:ea typeface="+mn-ea"/>
                <a:cs typeface="+mn-cs"/>
              </a:rPr>
              <a:t>3Es concept framework introduced and applauded by participants of the Global RCRC Youth Conference in Vienna, 2012</a:t>
            </a:r>
          </a:p>
          <a:p>
            <a:r>
              <a:rPr lang="en-GB" sz="1200" kern="1200" baseline="0" dirty="0">
                <a:solidFill>
                  <a:schemeClr val="tx1"/>
                </a:solidFill>
                <a:effectLst/>
                <a:latin typeface="+mn-lt"/>
                <a:ea typeface="+mn-ea"/>
                <a:cs typeface="+mn-cs"/>
              </a:rPr>
              <a:t>Key Youth definitions stemming from the </a:t>
            </a:r>
            <a:r>
              <a:rPr lang="en-GB" sz="1200" kern="1200" baseline="0" dirty="0" err="1">
                <a:solidFill>
                  <a:schemeClr val="tx1"/>
                </a:solidFill>
                <a:effectLst/>
                <a:latin typeface="+mn-lt"/>
                <a:ea typeface="+mn-ea"/>
                <a:cs typeface="+mn-cs"/>
              </a:rPr>
              <a:t>the</a:t>
            </a:r>
            <a:r>
              <a:rPr lang="en-GB" sz="1200" kern="1200" baseline="0" dirty="0">
                <a:solidFill>
                  <a:schemeClr val="tx1"/>
                </a:solidFill>
                <a:effectLst/>
                <a:latin typeface="+mn-lt"/>
                <a:ea typeface="+mn-ea"/>
                <a:cs typeface="+mn-cs"/>
              </a:rPr>
              <a:t> IFRC Youth Policy (2011) and endorsed by the Youth Commission </a:t>
            </a:r>
          </a:p>
          <a:p>
            <a:endParaRPr lang="en-GB" sz="1200" kern="1200" baseline="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8</a:t>
            </a:fld>
            <a:endParaRPr lang="en-GB"/>
          </a:p>
        </p:txBody>
      </p:sp>
    </p:spTree>
    <p:extLst>
      <p:ext uri="{BB962C8B-B14F-4D97-AF65-F5344CB8AC3E}">
        <p14:creationId xmlns:p14="http://schemas.microsoft.com/office/powerpoint/2010/main" val="290001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744538"/>
            <a:ext cx="4960938" cy="3722687"/>
          </a:xfrm>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slide</a:t>
            </a:r>
            <a:r>
              <a:rPr lang="en-GB" sz="1200" kern="1200" baseline="0" dirty="0">
                <a:solidFill>
                  <a:schemeClr val="tx1"/>
                </a:solidFill>
                <a:effectLst/>
                <a:latin typeface="+mn-lt"/>
                <a:ea typeface="+mn-ea"/>
                <a:cs typeface="+mn-cs"/>
              </a:rPr>
              <a:t> details on how the NSs can make good use of the IFRC Youth Policy and the IFRC Y.E.S. </a:t>
            </a:r>
          </a:p>
          <a:p>
            <a:endParaRPr lang="en-GB" sz="1200" kern="1200" baseline="0" dirty="0">
              <a:solidFill>
                <a:schemeClr val="tx1"/>
              </a:solidFill>
              <a:effectLst/>
              <a:latin typeface="+mn-lt"/>
              <a:ea typeface="+mn-ea"/>
              <a:cs typeface="+mn-cs"/>
            </a:endParaRPr>
          </a:p>
          <a:p>
            <a:r>
              <a:rPr lang="en-GB" sz="1200" b="1" kern="1200" baseline="0" dirty="0">
                <a:solidFill>
                  <a:schemeClr val="tx1"/>
                </a:solidFill>
                <a:effectLst/>
                <a:latin typeface="+mn-lt"/>
                <a:ea typeface="+mn-ea"/>
                <a:cs typeface="+mn-cs"/>
              </a:rPr>
              <a:t>More details: </a:t>
            </a:r>
            <a:endParaRPr lang="en-GB" sz="1200" b="1"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mentioned earlier, National Societies are encouraged to refer to both IFRC Youth Policy (2011) and IFRC Youth Engagement Strategy (2013) for the development or review of their Policies, Strategies, and Implementation guidelines for increased youth engagement. </a:t>
            </a:r>
            <a:endParaRPr lang="en-GB" dirty="0">
              <a:effectLst/>
            </a:endParaRPr>
          </a:p>
          <a:p>
            <a:r>
              <a:rPr lang="en-GB" sz="1200" kern="1200" dirty="0">
                <a:solidFill>
                  <a:schemeClr val="tx1"/>
                </a:solidFill>
                <a:effectLst/>
                <a:latin typeface="+mn-lt"/>
                <a:ea typeface="+mn-ea"/>
                <a:cs typeface="+mn-cs"/>
              </a:rPr>
              <a:t> </a:t>
            </a:r>
            <a:endParaRPr lang="en-GB" dirty="0">
              <a:effectLst/>
            </a:endParaRPr>
          </a:p>
          <a:p>
            <a:r>
              <a:rPr lang="en-GB" sz="1200" kern="1200" dirty="0">
                <a:solidFill>
                  <a:schemeClr val="tx1"/>
                </a:solidFill>
                <a:effectLst/>
                <a:latin typeface="+mn-lt"/>
                <a:ea typeface="+mn-ea"/>
                <a:cs typeface="+mn-cs"/>
              </a:rPr>
              <a:t>In fact, it is our hope that National Societies will select from the list of suggested Strategic directions and Recommended Actions for increased youth engagement herein those, which are relevant for their own contexts and situations. Consequently, the selected Recommended actions are to be holistically reflected in operational and institutional frameworks of National Societies. Therefore, it is highly recommended for National Societies to develop their own Guidelines for implementation of the selected Recommended actions.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Very importantly, processes of building stronger youth engagement inspired by the IFRC global Youth Policy (2011) and Youth Engagement Strategy (2013) need to be appropriately resourced by National Societies and the IFRC Secretariat. </a:t>
            </a:r>
            <a:r>
              <a:rPr lang="en-GB" sz="1200" b="1" kern="1200" dirty="0">
                <a:solidFill>
                  <a:schemeClr val="tx1"/>
                </a:solidFill>
                <a:effectLst/>
                <a:latin typeface="+mn-lt"/>
                <a:ea typeface="+mn-ea"/>
                <a:cs typeface="+mn-cs"/>
              </a:rPr>
              <a:t>Managerial allocations of resources to most effectively implement and use this Youth Engagement Strategy are to be made by each stakeholder listed in this Strategy document. </a:t>
            </a:r>
            <a:endParaRPr lang="en-GB" dirty="0"/>
          </a:p>
        </p:txBody>
      </p:sp>
      <p:sp>
        <p:nvSpPr>
          <p:cNvPr id="4" name="Slide Number Placeholder 3"/>
          <p:cNvSpPr>
            <a:spLocks noGrp="1"/>
          </p:cNvSpPr>
          <p:nvPr>
            <p:ph type="sldNum" sz="quarter" idx="10"/>
          </p:nvPr>
        </p:nvSpPr>
        <p:spPr/>
        <p:txBody>
          <a:bodyPr/>
          <a:lstStyle/>
          <a:p>
            <a:fld id="{32F29F20-4698-4C0E-A838-B443B19EEE0F}" type="slidenum">
              <a:rPr lang="en-GB" smtClean="0"/>
              <a:t>9</a:t>
            </a:fld>
            <a:endParaRPr lang="en-GB"/>
          </a:p>
        </p:txBody>
      </p:sp>
    </p:spTree>
    <p:extLst>
      <p:ext uri="{BB962C8B-B14F-4D97-AF65-F5344CB8AC3E}">
        <p14:creationId xmlns:p14="http://schemas.microsoft.com/office/powerpoint/2010/main" val="290001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7473C07-D2EB-453A-9029-0952A0EAEFE6}" type="datetimeFigureOut">
              <a:rPr lang="en-GB" smtClean="0"/>
              <a:t>25/07/2017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1269950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7473C07-D2EB-453A-9029-0952A0EAEFE6}" type="datetimeFigureOut">
              <a:rPr lang="en-GB" smtClean="0"/>
              <a:t>25/07/2017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2636074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7473C07-D2EB-453A-9029-0952A0EAEFE6}" type="datetimeFigureOut">
              <a:rPr lang="en-GB" smtClean="0"/>
              <a:t>25/07/2017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1057742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7473C07-D2EB-453A-9029-0952A0EAEFE6}" type="datetimeFigureOut">
              <a:rPr lang="en-GB" smtClean="0"/>
              <a:t>25/07/2017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164964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473C07-D2EB-453A-9029-0952A0EAEFE6}" type="datetimeFigureOut">
              <a:rPr lang="en-GB" smtClean="0"/>
              <a:t>25/07/2017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128735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7473C07-D2EB-453A-9029-0952A0EAEFE6}" type="datetimeFigureOut">
              <a:rPr lang="en-GB" smtClean="0"/>
              <a:t>25/07/2017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99208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7473C07-D2EB-453A-9029-0952A0EAEFE6}" type="datetimeFigureOut">
              <a:rPr lang="en-GB" smtClean="0"/>
              <a:t>25/07/2017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2843763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7473C07-D2EB-453A-9029-0952A0EAEFE6}" type="datetimeFigureOut">
              <a:rPr lang="en-GB" smtClean="0"/>
              <a:t>25/07/2017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365433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473C07-D2EB-453A-9029-0952A0EAEFE6}" type="datetimeFigureOut">
              <a:rPr lang="en-GB" smtClean="0"/>
              <a:t>25/07/2017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2477594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1"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473C07-D2EB-453A-9029-0952A0EAEFE6}" type="datetimeFigureOut">
              <a:rPr lang="en-GB" smtClean="0"/>
              <a:t>25/07/2017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216870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473C07-D2EB-453A-9029-0952A0EAEFE6}" type="datetimeFigureOut">
              <a:rPr lang="en-GB" smtClean="0"/>
              <a:t>25/07/2017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7EE6FC0-6807-41D1-9E17-D009C901B40C}" type="slidenum">
              <a:rPr lang="en-GB" smtClean="0"/>
              <a:t>‹#›</a:t>
            </a:fld>
            <a:endParaRPr lang="en-GB"/>
          </a:p>
        </p:txBody>
      </p:sp>
    </p:spTree>
    <p:extLst>
      <p:ext uri="{BB962C8B-B14F-4D97-AF65-F5344CB8AC3E}">
        <p14:creationId xmlns:p14="http://schemas.microsoft.com/office/powerpoint/2010/main" val="2847110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73C07-D2EB-453A-9029-0952A0EAEFE6}" type="datetimeFigureOut">
              <a:rPr lang="en-GB" smtClean="0"/>
              <a:t>25/07/2017</a:t>
            </a:fld>
            <a:endParaRPr lang="en-GB"/>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E6FC0-6807-41D1-9E17-D009C901B40C}" type="slidenum">
              <a:rPr lang="en-GB" smtClean="0"/>
              <a:t>‹#›</a:t>
            </a:fld>
            <a:endParaRPr lang="en-GB"/>
          </a:p>
        </p:txBody>
      </p:sp>
    </p:spTree>
    <p:extLst>
      <p:ext uri="{BB962C8B-B14F-4D97-AF65-F5344CB8AC3E}">
        <p14:creationId xmlns:p14="http://schemas.microsoft.com/office/powerpoint/2010/main" val="3121627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jpeg"/><Relationship Id="rId18" Type="http://schemas.openxmlformats.org/officeDocument/2006/relationships/image" Target="../media/image6.jpeg"/><Relationship Id="rId3" Type="http://schemas.openxmlformats.org/officeDocument/2006/relationships/diagramData" Target="../diagrams/data1.xml"/><Relationship Id="rId21" Type="http://schemas.openxmlformats.org/officeDocument/2006/relationships/image" Target="../media/image9.pn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5.jpeg"/><Relationship Id="rId2" Type="http://schemas.openxmlformats.org/officeDocument/2006/relationships/notesSlide" Target="../notesSlides/notesSlide1.xml"/><Relationship Id="rId16" Type="http://schemas.openxmlformats.org/officeDocument/2006/relationships/image" Target="../media/image4.jpeg"/><Relationship Id="rId20"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3.jpeg"/><Relationship Id="rId10" Type="http://schemas.openxmlformats.org/officeDocument/2006/relationships/diagramQuickStyle" Target="../diagrams/quickStyle2.xml"/><Relationship Id="rId19" Type="http://schemas.openxmlformats.org/officeDocument/2006/relationships/image" Target="../media/image7.jpe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7.jpg"/><Relationship Id="rId5" Type="http://schemas.openxmlformats.org/officeDocument/2006/relationships/image" Target="../media/image16.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diagramData" Target="../diagrams/data23.xml"/><Relationship Id="rId7" Type="http://schemas.microsoft.com/office/2007/relationships/diagramDrawing" Target="../diagrams/drawing23.xml"/><Relationship Id="rId12" Type="http://schemas.microsoft.com/office/2007/relationships/diagramDrawing" Target="../diagrams/drawing2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4.xml"/><Relationship Id="rId5" Type="http://schemas.openxmlformats.org/officeDocument/2006/relationships/diagramQuickStyle" Target="../diagrams/quickStyle23.xml"/><Relationship Id="rId10" Type="http://schemas.openxmlformats.org/officeDocument/2006/relationships/diagramQuickStyle" Target="../diagrams/quickStyle24.xml"/><Relationship Id="rId4" Type="http://schemas.openxmlformats.org/officeDocument/2006/relationships/diagramLayout" Target="../diagrams/layout23.xml"/><Relationship Id="rId9" Type="http://schemas.openxmlformats.org/officeDocument/2006/relationships/diagramLayout" Target="../diagrams/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s>
</file>

<file path=ppt/slides/_rels/slide21.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hyperlink" Target="https://fednet.ifrc.org/en/resources/youth-and-volunteering/youth/strategic-documents/ifrc-youth-engagement-strategy/" TargetMode="External"/><Relationship Id="rId5" Type="http://schemas.openxmlformats.org/officeDocument/2006/relationships/diagramQuickStyle" Target="../diagrams/quickStyle27.xml"/><Relationship Id="rId10" Type="http://schemas.openxmlformats.org/officeDocument/2006/relationships/image" Target="../media/image20.jpg"/><Relationship Id="rId4" Type="http://schemas.openxmlformats.org/officeDocument/2006/relationships/diagramLayout" Target="../diagrams/layout27.xml"/><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30.xml"/><Relationship Id="rId3" Type="http://schemas.openxmlformats.org/officeDocument/2006/relationships/diagramData" Target="../diagrams/data29.xml"/><Relationship Id="rId7" Type="http://schemas.microsoft.com/office/2007/relationships/diagramDrawing" Target="../diagrams/drawing29.xml"/><Relationship Id="rId12" Type="http://schemas.microsoft.com/office/2007/relationships/diagramDrawing" Target="../diagrams/drawing3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9.xml"/><Relationship Id="rId11" Type="http://schemas.openxmlformats.org/officeDocument/2006/relationships/diagramColors" Target="../diagrams/colors30.xml"/><Relationship Id="rId5" Type="http://schemas.openxmlformats.org/officeDocument/2006/relationships/diagramQuickStyle" Target="../diagrams/quickStyle29.xml"/><Relationship Id="rId10" Type="http://schemas.openxmlformats.org/officeDocument/2006/relationships/diagramQuickStyle" Target="../diagrams/quickStyle30.xml"/><Relationship Id="rId4" Type="http://schemas.openxmlformats.org/officeDocument/2006/relationships/diagramLayout" Target="../diagrams/layout29.xml"/><Relationship Id="rId9" Type="http://schemas.openxmlformats.org/officeDocument/2006/relationships/diagramLayout" Target="../diagrams/layout30.xml"/></Relationships>
</file>

<file path=ppt/slides/_rels/slide24.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22.jpg"/><Relationship Id="rId7" Type="http://schemas.openxmlformats.org/officeDocument/2006/relationships/diagramColors" Target="../diagrams/colors31.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2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6.xml"/><Relationship Id="rId16" Type="http://schemas.openxmlformats.org/officeDocument/2006/relationships/diagramColors" Target="../diagrams/colors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730469432"/>
              </p:ext>
            </p:extLst>
          </p:nvPr>
        </p:nvGraphicFramePr>
        <p:xfrm>
          <a:off x="0" y="5508920"/>
          <a:ext cx="9144000" cy="1336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1223550925"/>
              </p:ext>
            </p:extLst>
          </p:nvPr>
        </p:nvGraphicFramePr>
        <p:xfrm>
          <a:off x="15805" y="-33084"/>
          <a:ext cx="9144000" cy="8105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5" name="Group 2"/>
          <p:cNvGrpSpPr>
            <a:grpSpLocks/>
          </p:cNvGrpSpPr>
          <p:nvPr/>
        </p:nvGrpSpPr>
        <p:grpSpPr bwMode="auto">
          <a:xfrm>
            <a:off x="1250690" y="873251"/>
            <a:ext cx="6753374" cy="4795242"/>
            <a:chOff x="558" y="0"/>
            <a:chExt cx="12514" cy="10231"/>
          </a:xfrm>
        </p:grpSpPr>
        <p:pic>
          <p:nvPicPr>
            <p:cNvPr id="6"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60" y="5402"/>
              <a:ext cx="2976" cy="24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a:grpSpLocks/>
            </p:cNvGrpSpPr>
            <p:nvPr/>
          </p:nvGrpSpPr>
          <p:grpSpPr bwMode="auto">
            <a:xfrm>
              <a:off x="6536" y="5402"/>
              <a:ext cx="2976" cy="2409"/>
              <a:chOff x="6536" y="5402"/>
              <a:chExt cx="2976" cy="2409"/>
            </a:xfrm>
          </p:grpSpPr>
          <p:sp>
            <p:nvSpPr>
              <p:cNvPr id="40" name="Freeform 5"/>
              <p:cNvSpPr>
                <a:spLocks/>
              </p:cNvSpPr>
              <p:nvPr/>
            </p:nvSpPr>
            <p:spPr bwMode="auto">
              <a:xfrm>
                <a:off x="6536" y="5402"/>
                <a:ext cx="2976" cy="2409"/>
              </a:xfrm>
              <a:custGeom>
                <a:avLst/>
                <a:gdLst>
                  <a:gd name="T0" fmla="+- 0 6536 6536"/>
                  <a:gd name="T1" fmla="*/ T0 w 2976"/>
                  <a:gd name="T2" fmla="+- 0 7812 5402"/>
                  <a:gd name="T3" fmla="*/ 7812 h 2409"/>
                  <a:gd name="T4" fmla="+- 0 9513 6536"/>
                  <a:gd name="T5" fmla="*/ T4 w 2976"/>
                  <a:gd name="T6" fmla="+- 0 7812 5402"/>
                  <a:gd name="T7" fmla="*/ 7812 h 2409"/>
                  <a:gd name="T8" fmla="+- 0 9513 6536"/>
                  <a:gd name="T9" fmla="*/ T8 w 2976"/>
                  <a:gd name="T10" fmla="+- 0 5402 5402"/>
                  <a:gd name="T11" fmla="*/ 5402 h 2409"/>
                  <a:gd name="T12" fmla="+- 0 6536 6536"/>
                  <a:gd name="T13" fmla="*/ T12 w 2976"/>
                  <a:gd name="T14" fmla="+- 0 5402 5402"/>
                  <a:gd name="T15" fmla="*/ 5402 h 2409"/>
                  <a:gd name="T16" fmla="+- 0 6536 6536"/>
                  <a:gd name="T17" fmla="*/ T16 w 2976"/>
                  <a:gd name="T18" fmla="+- 0 7812 5402"/>
                  <a:gd name="T19" fmla="*/ 7812 h 2409"/>
                </a:gdLst>
                <a:ahLst/>
                <a:cxnLst>
                  <a:cxn ang="0">
                    <a:pos x="T1" y="T3"/>
                  </a:cxn>
                  <a:cxn ang="0">
                    <a:pos x="T5" y="T7"/>
                  </a:cxn>
                  <a:cxn ang="0">
                    <a:pos x="T9" y="T11"/>
                  </a:cxn>
                  <a:cxn ang="0">
                    <a:pos x="T13" y="T15"/>
                  </a:cxn>
                  <a:cxn ang="0">
                    <a:pos x="T17" y="T19"/>
                  </a:cxn>
                </a:cxnLst>
                <a:rect l="0" t="0" r="r" b="b"/>
                <a:pathLst>
                  <a:path w="2976" h="2409">
                    <a:moveTo>
                      <a:pt x="0" y="2410"/>
                    </a:moveTo>
                    <a:lnTo>
                      <a:pt x="2977" y="2410"/>
                    </a:lnTo>
                    <a:lnTo>
                      <a:pt x="2977" y="0"/>
                    </a:lnTo>
                    <a:lnTo>
                      <a:pt x="0" y="0"/>
                    </a:lnTo>
                    <a:lnTo>
                      <a:pt x="0" y="2410"/>
                    </a:lnTo>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9" name="Group 6"/>
            <p:cNvGrpSpPr>
              <a:grpSpLocks/>
            </p:cNvGrpSpPr>
            <p:nvPr/>
          </p:nvGrpSpPr>
          <p:grpSpPr bwMode="auto">
            <a:xfrm>
              <a:off x="3560" y="7812"/>
              <a:ext cx="2976" cy="2409"/>
              <a:chOff x="3560" y="7812"/>
              <a:chExt cx="2976" cy="2409"/>
            </a:xfrm>
          </p:grpSpPr>
          <p:sp>
            <p:nvSpPr>
              <p:cNvPr id="38" name="Freeform 7"/>
              <p:cNvSpPr>
                <a:spLocks/>
              </p:cNvSpPr>
              <p:nvPr/>
            </p:nvSpPr>
            <p:spPr bwMode="auto">
              <a:xfrm>
                <a:off x="3560" y="7812"/>
                <a:ext cx="2976" cy="2409"/>
              </a:xfrm>
              <a:custGeom>
                <a:avLst/>
                <a:gdLst>
                  <a:gd name="T0" fmla="+- 0 3560 3560"/>
                  <a:gd name="T1" fmla="*/ T0 w 2976"/>
                  <a:gd name="T2" fmla="+- 0 10221 7812"/>
                  <a:gd name="T3" fmla="*/ 10221 h 2409"/>
                  <a:gd name="T4" fmla="+- 0 6536 3560"/>
                  <a:gd name="T5" fmla="*/ T4 w 2976"/>
                  <a:gd name="T6" fmla="+- 0 10221 7812"/>
                  <a:gd name="T7" fmla="*/ 10221 h 2409"/>
                  <a:gd name="T8" fmla="+- 0 6536 3560"/>
                  <a:gd name="T9" fmla="*/ T8 w 2976"/>
                  <a:gd name="T10" fmla="+- 0 7812 7812"/>
                  <a:gd name="T11" fmla="*/ 7812 h 2409"/>
                  <a:gd name="T12" fmla="+- 0 3560 3560"/>
                  <a:gd name="T13" fmla="*/ T12 w 2976"/>
                  <a:gd name="T14" fmla="+- 0 7812 7812"/>
                  <a:gd name="T15" fmla="*/ 7812 h 2409"/>
                  <a:gd name="T16" fmla="+- 0 3560 3560"/>
                  <a:gd name="T17" fmla="*/ T16 w 2976"/>
                  <a:gd name="T18" fmla="+- 0 10221 7812"/>
                  <a:gd name="T19" fmla="*/ 10221 h 2409"/>
                </a:gdLst>
                <a:ahLst/>
                <a:cxnLst>
                  <a:cxn ang="0">
                    <a:pos x="T1" y="T3"/>
                  </a:cxn>
                  <a:cxn ang="0">
                    <a:pos x="T5" y="T7"/>
                  </a:cxn>
                  <a:cxn ang="0">
                    <a:pos x="T9" y="T11"/>
                  </a:cxn>
                  <a:cxn ang="0">
                    <a:pos x="T13" y="T15"/>
                  </a:cxn>
                  <a:cxn ang="0">
                    <a:pos x="T17" y="T19"/>
                  </a:cxn>
                </a:cxnLst>
                <a:rect l="0" t="0" r="r" b="b"/>
                <a:pathLst>
                  <a:path w="2976" h="2409">
                    <a:moveTo>
                      <a:pt x="0" y="2409"/>
                    </a:moveTo>
                    <a:lnTo>
                      <a:pt x="2976" y="2409"/>
                    </a:lnTo>
                    <a:lnTo>
                      <a:pt x="2976" y="0"/>
                    </a:lnTo>
                    <a:lnTo>
                      <a:pt x="0" y="0"/>
                    </a:lnTo>
                    <a:lnTo>
                      <a:pt x="0" y="2409"/>
                    </a:ln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39" name="Picture 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3" y="5402"/>
                <a:ext cx="2976" cy="2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a:grpSpLocks/>
            </p:cNvGrpSpPr>
            <p:nvPr/>
          </p:nvGrpSpPr>
          <p:grpSpPr bwMode="auto">
            <a:xfrm>
              <a:off x="583" y="300"/>
              <a:ext cx="2976" cy="2693"/>
              <a:chOff x="583" y="300"/>
              <a:chExt cx="2976" cy="2693"/>
            </a:xfrm>
          </p:grpSpPr>
          <p:sp>
            <p:nvSpPr>
              <p:cNvPr id="37" name="Freeform 10"/>
              <p:cNvSpPr>
                <a:spLocks/>
              </p:cNvSpPr>
              <p:nvPr/>
            </p:nvSpPr>
            <p:spPr bwMode="auto">
              <a:xfrm>
                <a:off x="583" y="300"/>
                <a:ext cx="2976" cy="2693"/>
              </a:xfrm>
              <a:custGeom>
                <a:avLst/>
                <a:gdLst>
                  <a:gd name="T0" fmla="+- 0 583 583"/>
                  <a:gd name="T1" fmla="*/ T0 w 2976"/>
                  <a:gd name="T2" fmla="+- 0 2993 300"/>
                  <a:gd name="T3" fmla="*/ 2993 h 2693"/>
                  <a:gd name="T4" fmla="+- 0 3560 583"/>
                  <a:gd name="T5" fmla="*/ T4 w 2976"/>
                  <a:gd name="T6" fmla="+- 0 2993 300"/>
                  <a:gd name="T7" fmla="*/ 2993 h 2693"/>
                  <a:gd name="T8" fmla="+- 0 3560 583"/>
                  <a:gd name="T9" fmla="*/ T8 w 2976"/>
                  <a:gd name="T10" fmla="+- 0 300 300"/>
                  <a:gd name="T11" fmla="*/ 300 h 2693"/>
                  <a:gd name="T12" fmla="+- 0 583 583"/>
                  <a:gd name="T13" fmla="*/ T12 w 2976"/>
                  <a:gd name="T14" fmla="+- 0 300 300"/>
                  <a:gd name="T15" fmla="*/ 300 h 2693"/>
                  <a:gd name="T16" fmla="+- 0 583 583"/>
                  <a:gd name="T17" fmla="*/ T16 w 2976"/>
                  <a:gd name="T18" fmla="+- 0 2993 300"/>
                  <a:gd name="T19" fmla="*/ 2993 h 2693"/>
                </a:gdLst>
                <a:ahLst/>
                <a:cxnLst>
                  <a:cxn ang="0">
                    <a:pos x="T1" y="T3"/>
                  </a:cxn>
                  <a:cxn ang="0">
                    <a:pos x="T5" y="T7"/>
                  </a:cxn>
                  <a:cxn ang="0">
                    <a:pos x="T9" y="T11"/>
                  </a:cxn>
                  <a:cxn ang="0">
                    <a:pos x="T13" y="T15"/>
                  </a:cxn>
                  <a:cxn ang="0">
                    <a:pos x="T17" y="T19"/>
                  </a:cxn>
                </a:cxnLst>
                <a:rect l="0" t="0" r="r" b="b"/>
                <a:pathLst>
                  <a:path w="2976" h="2693">
                    <a:moveTo>
                      <a:pt x="0" y="2693"/>
                    </a:moveTo>
                    <a:lnTo>
                      <a:pt x="2977" y="2693"/>
                    </a:lnTo>
                    <a:lnTo>
                      <a:pt x="2977" y="0"/>
                    </a:lnTo>
                    <a:lnTo>
                      <a:pt x="0" y="0"/>
                    </a:lnTo>
                    <a:lnTo>
                      <a:pt x="0" y="2693"/>
                    </a:lnTo>
                  </a:path>
                </a:pathLst>
              </a:custGeom>
              <a:solidFill>
                <a:srgbClr val="EE31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 name="Group 11"/>
            <p:cNvGrpSpPr>
              <a:grpSpLocks/>
            </p:cNvGrpSpPr>
            <p:nvPr/>
          </p:nvGrpSpPr>
          <p:grpSpPr bwMode="auto">
            <a:xfrm>
              <a:off x="6536" y="300"/>
              <a:ext cx="2976" cy="2693"/>
              <a:chOff x="6536" y="300"/>
              <a:chExt cx="2976" cy="2693"/>
            </a:xfrm>
          </p:grpSpPr>
          <p:sp>
            <p:nvSpPr>
              <p:cNvPr id="34" name="Freeform 12"/>
              <p:cNvSpPr>
                <a:spLocks/>
              </p:cNvSpPr>
              <p:nvPr/>
            </p:nvSpPr>
            <p:spPr bwMode="auto">
              <a:xfrm>
                <a:off x="6536" y="300"/>
                <a:ext cx="2976" cy="2693"/>
              </a:xfrm>
              <a:custGeom>
                <a:avLst/>
                <a:gdLst>
                  <a:gd name="T0" fmla="+- 0 6536 6536"/>
                  <a:gd name="T1" fmla="*/ T0 w 2976"/>
                  <a:gd name="T2" fmla="+- 0 2993 300"/>
                  <a:gd name="T3" fmla="*/ 2993 h 2693"/>
                  <a:gd name="T4" fmla="+- 0 9513 6536"/>
                  <a:gd name="T5" fmla="*/ T4 w 2976"/>
                  <a:gd name="T6" fmla="+- 0 2993 300"/>
                  <a:gd name="T7" fmla="*/ 2993 h 2693"/>
                  <a:gd name="T8" fmla="+- 0 9513 6536"/>
                  <a:gd name="T9" fmla="*/ T8 w 2976"/>
                  <a:gd name="T10" fmla="+- 0 300 300"/>
                  <a:gd name="T11" fmla="*/ 300 h 2693"/>
                  <a:gd name="T12" fmla="+- 0 6536 6536"/>
                  <a:gd name="T13" fmla="*/ T12 w 2976"/>
                  <a:gd name="T14" fmla="+- 0 300 300"/>
                  <a:gd name="T15" fmla="*/ 300 h 2693"/>
                  <a:gd name="T16" fmla="+- 0 6536 6536"/>
                  <a:gd name="T17" fmla="*/ T16 w 2976"/>
                  <a:gd name="T18" fmla="+- 0 2993 300"/>
                  <a:gd name="T19" fmla="*/ 2993 h 2693"/>
                </a:gdLst>
                <a:ahLst/>
                <a:cxnLst>
                  <a:cxn ang="0">
                    <a:pos x="T1" y="T3"/>
                  </a:cxn>
                  <a:cxn ang="0">
                    <a:pos x="T5" y="T7"/>
                  </a:cxn>
                  <a:cxn ang="0">
                    <a:pos x="T9" y="T11"/>
                  </a:cxn>
                  <a:cxn ang="0">
                    <a:pos x="T13" y="T15"/>
                  </a:cxn>
                  <a:cxn ang="0">
                    <a:pos x="T17" y="T19"/>
                  </a:cxn>
                </a:cxnLst>
                <a:rect l="0" t="0" r="r" b="b"/>
                <a:pathLst>
                  <a:path w="2976" h="2693">
                    <a:moveTo>
                      <a:pt x="0" y="2693"/>
                    </a:moveTo>
                    <a:lnTo>
                      <a:pt x="2977" y="2693"/>
                    </a:lnTo>
                    <a:lnTo>
                      <a:pt x="2977" y="0"/>
                    </a:lnTo>
                    <a:lnTo>
                      <a:pt x="0" y="0"/>
                    </a:lnTo>
                    <a:lnTo>
                      <a:pt x="0" y="2693"/>
                    </a:ln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35" name="Picture 1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60" y="300"/>
                <a:ext cx="2976" cy="269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513" y="300"/>
                <a:ext cx="3109" cy="26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5"/>
            <p:cNvGrpSpPr>
              <a:grpSpLocks/>
            </p:cNvGrpSpPr>
            <p:nvPr/>
          </p:nvGrpSpPr>
          <p:grpSpPr bwMode="auto">
            <a:xfrm>
              <a:off x="3560" y="2993"/>
              <a:ext cx="2976" cy="2409"/>
              <a:chOff x="3560" y="2993"/>
              <a:chExt cx="2976" cy="2409"/>
            </a:xfrm>
          </p:grpSpPr>
          <p:sp>
            <p:nvSpPr>
              <p:cNvPr id="33" name="Freeform 16"/>
              <p:cNvSpPr>
                <a:spLocks/>
              </p:cNvSpPr>
              <p:nvPr/>
            </p:nvSpPr>
            <p:spPr bwMode="auto">
              <a:xfrm>
                <a:off x="3560" y="2993"/>
                <a:ext cx="2976" cy="2409"/>
              </a:xfrm>
              <a:custGeom>
                <a:avLst/>
                <a:gdLst>
                  <a:gd name="T0" fmla="+- 0 3560 3560"/>
                  <a:gd name="T1" fmla="*/ T0 w 2976"/>
                  <a:gd name="T2" fmla="+- 0 5402 2993"/>
                  <a:gd name="T3" fmla="*/ 5402 h 2409"/>
                  <a:gd name="T4" fmla="+- 0 6536 3560"/>
                  <a:gd name="T5" fmla="*/ T4 w 2976"/>
                  <a:gd name="T6" fmla="+- 0 5402 2993"/>
                  <a:gd name="T7" fmla="*/ 5402 h 2409"/>
                  <a:gd name="T8" fmla="+- 0 6536 3560"/>
                  <a:gd name="T9" fmla="*/ T8 w 2976"/>
                  <a:gd name="T10" fmla="+- 0 2993 2993"/>
                  <a:gd name="T11" fmla="*/ 2993 h 2409"/>
                  <a:gd name="T12" fmla="+- 0 3560 3560"/>
                  <a:gd name="T13" fmla="*/ T12 w 2976"/>
                  <a:gd name="T14" fmla="+- 0 2993 2993"/>
                  <a:gd name="T15" fmla="*/ 2993 h 2409"/>
                  <a:gd name="T16" fmla="+- 0 3560 3560"/>
                  <a:gd name="T17" fmla="*/ T16 w 2976"/>
                  <a:gd name="T18" fmla="+- 0 5402 2993"/>
                  <a:gd name="T19" fmla="*/ 5402 h 2409"/>
                </a:gdLst>
                <a:ahLst/>
                <a:cxnLst>
                  <a:cxn ang="0">
                    <a:pos x="T1" y="T3"/>
                  </a:cxn>
                  <a:cxn ang="0">
                    <a:pos x="T5" y="T7"/>
                  </a:cxn>
                  <a:cxn ang="0">
                    <a:pos x="T9" y="T11"/>
                  </a:cxn>
                  <a:cxn ang="0">
                    <a:pos x="T13" y="T15"/>
                  </a:cxn>
                  <a:cxn ang="0">
                    <a:pos x="T17" y="T19"/>
                  </a:cxn>
                </a:cxnLst>
                <a:rect l="0" t="0" r="r" b="b"/>
                <a:pathLst>
                  <a:path w="2976" h="2409">
                    <a:moveTo>
                      <a:pt x="0" y="2409"/>
                    </a:moveTo>
                    <a:lnTo>
                      <a:pt x="2976" y="2409"/>
                    </a:lnTo>
                    <a:lnTo>
                      <a:pt x="2976" y="0"/>
                    </a:lnTo>
                    <a:lnTo>
                      <a:pt x="0" y="0"/>
                    </a:lnTo>
                    <a:lnTo>
                      <a:pt x="0" y="2409"/>
                    </a:lnTo>
                  </a:path>
                </a:pathLst>
              </a:custGeom>
              <a:solidFill>
                <a:srgbClr val="FFD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3" name="Group 17"/>
            <p:cNvGrpSpPr>
              <a:grpSpLocks/>
            </p:cNvGrpSpPr>
            <p:nvPr/>
          </p:nvGrpSpPr>
          <p:grpSpPr bwMode="auto">
            <a:xfrm>
              <a:off x="9513" y="2993"/>
              <a:ext cx="3260" cy="2409"/>
              <a:chOff x="9513" y="2993"/>
              <a:chExt cx="3260" cy="2409"/>
            </a:xfrm>
          </p:grpSpPr>
          <p:sp>
            <p:nvSpPr>
              <p:cNvPr id="30" name="Freeform 18"/>
              <p:cNvSpPr>
                <a:spLocks/>
              </p:cNvSpPr>
              <p:nvPr/>
            </p:nvSpPr>
            <p:spPr bwMode="auto">
              <a:xfrm>
                <a:off x="9513" y="2993"/>
                <a:ext cx="3260" cy="2409"/>
              </a:xfrm>
              <a:custGeom>
                <a:avLst/>
                <a:gdLst>
                  <a:gd name="T0" fmla="+- 0 9513 9513"/>
                  <a:gd name="T1" fmla="*/ T0 w 3260"/>
                  <a:gd name="T2" fmla="+- 0 5402 2993"/>
                  <a:gd name="T3" fmla="*/ 5402 h 2409"/>
                  <a:gd name="T4" fmla="+- 0 12772 9513"/>
                  <a:gd name="T5" fmla="*/ T4 w 3260"/>
                  <a:gd name="T6" fmla="+- 0 5402 2993"/>
                  <a:gd name="T7" fmla="*/ 5402 h 2409"/>
                  <a:gd name="T8" fmla="+- 0 12772 9513"/>
                  <a:gd name="T9" fmla="*/ T8 w 3260"/>
                  <a:gd name="T10" fmla="+- 0 2993 2993"/>
                  <a:gd name="T11" fmla="*/ 2993 h 2409"/>
                  <a:gd name="T12" fmla="+- 0 9513 9513"/>
                  <a:gd name="T13" fmla="*/ T12 w 3260"/>
                  <a:gd name="T14" fmla="+- 0 2993 2993"/>
                  <a:gd name="T15" fmla="*/ 2993 h 2409"/>
                  <a:gd name="T16" fmla="+- 0 9513 9513"/>
                  <a:gd name="T17" fmla="*/ T16 w 3260"/>
                  <a:gd name="T18" fmla="+- 0 5402 2993"/>
                  <a:gd name="T19" fmla="*/ 5402 h 2409"/>
                </a:gdLst>
                <a:ahLst/>
                <a:cxnLst>
                  <a:cxn ang="0">
                    <a:pos x="T1" y="T3"/>
                  </a:cxn>
                  <a:cxn ang="0">
                    <a:pos x="T5" y="T7"/>
                  </a:cxn>
                  <a:cxn ang="0">
                    <a:pos x="T9" y="T11"/>
                  </a:cxn>
                  <a:cxn ang="0">
                    <a:pos x="T13" y="T15"/>
                  </a:cxn>
                  <a:cxn ang="0">
                    <a:pos x="T17" y="T19"/>
                  </a:cxn>
                </a:cxnLst>
                <a:rect l="0" t="0" r="r" b="b"/>
                <a:pathLst>
                  <a:path w="3260" h="2409">
                    <a:moveTo>
                      <a:pt x="0" y="2409"/>
                    </a:moveTo>
                    <a:lnTo>
                      <a:pt x="3259" y="2409"/>
                    </a:lnTo>
                    <a:lnTo>
                      <a:pt x="3259" y="0"/>
                    </a:lnTo>
                    <a:lnTo>
                      <a:pt x="0" y="0"/>
                    </a:lnTo>
                    <a:lnTo>
                      <a:pt x="0" y="2409"/>
                    </a:ln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31" name="Picture 1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36" y="2993"/>
                <a:ext cx="2976" cy="240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0"/>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513" y="5402"/>
                <a:ext cx="3197" cy="2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21"/>
            <p:cNvGrpSpPr>
              <a:grpSpLocks/>
            </p:cNvGrpSpPr>
            <p:nvPr/>
          </p:nvGrpSpPr>
          <p:grpSpPr bwMode="auto">
            <a:xfrm>
              <a:off x="583" y="2993"/>
              <a:ext cx="2976" cy="2409"/>
              <a:chOff x="583" y="2993"/>
              <a:chExt cx="2976" cy="2409"/>
            </a:xfrm>
          </p:grpSpPr>
          <p:sp>
            <p:nvSpPr>
              <p:cNvPr id="25" name="Freeform 22"/>
              <p:cNvSpPr>
                <a:spLocks/>
              </p:cNvSpPr>
              <p:nvPr/>
            </p:nvSpPr>
            <p:spPr bwMode="auto">
              <a:xfrm>
                <a:off x="583" y="2993"/>
                <a:ext cx="2976" cy="2409"/>
              </a:xfrm>
              <a:custGeom>
                <a:avLst/>
                <a:gdLst>
                  <a:gd name="T0" fmla="+- 0 583 583"/>
                  <a:gd name="T1" fmla="*/ T0 w 2976"/>
                  <a:gd name="T2" fmla="+- 0 5402 2993"/>
                  <a:gd name="T3" fmla="*/ 5402 h 2409"/>
                  <a:gd name="T4" fmla="+- 0 3560 583"/>
                  <a:gd name="T5" fmla="*/ T4 w 2976"/>
                  <a:gd name="T6" fmla="+- 0 5402 2993"/>
                  <a:gd name="T7" fmla="*/ 5402 h 2409"/>
                  <a:gd name="T8" fmla="+- 0 3560 583"/>
                  <a:gd name="T9" fmla="*/ T8 w 2976"/>
                  <a:gd name="T10" fmla="+- 0 2993 2993"/>
                  <a:gd name="T11" fmla="*/ 2993 h 2409"/>
                  <a:gd name="T12" fmla="+- 0 583 583"/>
                  <a:gd name="T13" fmla="*/ T12 w 2976"/>
                  <a:gd name="T14" fmla="+- 0 2993 2993"/>
                  <a:gd name="T15" fmla="*/ 2993 h 2409"/>
                  <a:gd name="T16" fmla="+- 0 583 583"/>
                  <a:gd name="T17" fmla="*/ T16 w 2976"/>
                  <a:gd name="T18" fmla="+- 0 5402 2993"/>
                  <a:gd name="T19" fmla="*/ 5402 h 2409"/>
                </a:gdLst>
                <a:ahLst/>
                <a:cxnLst>
                  <a:cxn ang="0">
                    <a:pos x="T1" y="T3"/>
                  </a:cxn>
                  <a:cxn ang="0">
                    <a:pos x="T5" y="T7"/>
                  </a:cxn>
                  <a:cxn ang="0">
                    <a:pos x="T9" y="T11"/>
                  </a:cxn>
                  <a:cxn ang="0">
                    <a:pos x="T13" y="T15"/>
                  </a:cxn>
                  <a:cxn ang="0">
                    <a:pos x="T17" y="T19"/>
                  </a:cxn>
                </a:cxnLst>
                <a:rect l="0" t="0" r="r" b="b"/>
                <a:pathLst>
                  <a:path w="2976" h="2409">
                    <a:moveTo>
                      <a:pt x="0" y="2409"/>
                    </a:moveTo>
                    <a:lnTo>
                      <a:pt x="2977" y="2409"/>
                    </a:lnTo>
                    <a:lnTo>
                      <a:pt x="2977" y="0"/>
                    </a:lnTo>
                    <a:lnTo>
                      <a:pt x="0" y="0"/>
                    </a:lnTo>
                    <a:lnTo>
                      <a:pt x="0" y="2409"/>
                    </a:ln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26" name="Picture 2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83" y="2993"/>
                <a:ext cx="2976" cy="24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36" y="2993"/>
                <a:ext cx="2976" cy="240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83" y="7812"/>
                <a:ext cx="2976" cy="24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36" y="7812"/>
                <a:ext cx="6236" cy="2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27"/>
            <p:cNvGrpSpPr>
              <a:grpSpLocks/>
            </p:cNvGrpSpPr>
            <p:nvPr/>
          </p:nvGrpSpPr>
          <p:grpSpPr bwMode="auto">
            <a:xfrm>
              <a:off x="571" y="0"/>
              <a:ext cx="25" cy="300"/>
              <a:chOff x="571" y="0"/>
              <a:chExt cx="25" cy="300"/>
            </a:xfrm>
          </p:grpSpPr>
          <p:sp>
            <p:nvSpPr>
              <p:cNvPr id="24" name="Freeform 28"/>
              <p:cNvSpPr>
                <a:spLocks/>
              </p:cNvSpPr>
              <p:nvPr/>
            </p:nvSpPr>
            <p:spPr bwMode="auto">
              <a:xfrm>
                <a:off x="571" y="0"/>
                <a:ext cx="25" cy="300"/>
              </a:xfrm>
              <a:custGeom>
                <a:avLst/>
                <a:gdLst>
                  <a:gd name="T0" fmla="+- 0 571 571"/>
                  <a:gd name="T1" fmla="*/ T0 w 25"/>
                  <a:gd name="T2" fmla="*/ 300 h 300"/>
                  <a:gd name="T3" fmla="+- 0 596 571"/>
                  <a:gd name="T4" fmla="*/ T3 w 25"/>
                  <a:gd name="T5" fmla="*/ 300 h 300"/>
                  <a:gd name="T6" fmla="+- 0 596 571"/>
                  <a:gd name="T7" fmla="*/ T6 w 25"/>
                  <a:gd name="T8" fmla="*/ 0 h 300"/>
                  <a:gd name="T9" fmla="+- 0 571 571"/>
                  <a:gd name="T10" fmla="*/ T9 w 25"/>
                  <a:gd name="T11" fmla="*/ 0 h 300"/>
                  <a:gd name="T12" fmla="+- 0 571 571"/>
                  <a:gd name="T13" fmla="*/ T12 w 25"/>
                  <a:gd name="T14" fmla="*/ 300 h 300"/>
                </a:gdLst>
                <a:ahLst/>
                <a:cxnLst>
                  <a:cxn ang="0">
                    <a:pos x="T1" y="T2"/>
                  </a:cxn>
                  <a:cxn ang="0">
                    <a:pos x="T4" y="T5"/>
                  </a:cxn>
                  <a:cxn ang="0">
                    <a:pos x="T7" y="T8"/>
                  </a:cxn>
                  <a:cxn ang="0">
                    <a:pos x="T10" y="T11"/>
                  </a:cxn>
                  <a:cxn ang="0">
                    <a:pos x="T13" y="T14"/>
                  </a:cxn>
                </a:cxnLst>
                <a:rect l="0" t="0" r="r" b="b"/>
                <a:pathLst>
                  <a:path w="25" h="300">
                    <a:moveTo>
                      <a:pt x="0" y="300"/>
                    </a:moveTo>
                    <a:lnTo>
                      <a:pt x="25" y="300"/>
                    </a:lnTo>
                    <a:lnTo>
                      <a:pt x="25" y="0"/>
                    </a:lnTo>
                    <a:lnTo>
                      <a:pt x="0" y="0"/>
                    </a:lnTo>
                    <a:lnTo>
                      <a:pt x="0" y="30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6" name="Group 29"/>
            <p:cNvGrpSpPr>
              <a:grpSpLocks/>
            </p:cNvGrpSpPr>
            <p:nvPr/>
          </p:nvGrpSpPr>
          <p:grpSpPr bwMode="auto">
            <a:xfrm>
              <a:off x="12476" y="0"/>
              <a:ext cx="25" cy="300"/>
              <a:chOff x="12476" y="0"/>
              <a:chExt cx="25" cy="300"/>
            </a:xfrm>
          </p:grpSpPr>
          <p:sp>
            <p:nvSpPr>
              <p:cNvPr id="23" name="Freeform 30"/>
              <p:cNvSpPr>
                <a:spLocks/>
              </p:cNvSpPr>
              <p:nvPr/>
            </p:nvSpPr>
            <p:spPr bwMode="auto">
              <a:xfrm>
                <a:off x="12476" y="0"/>
                <a:ext cx="25" cy="300"/>
              </a:xfrm>
              <a:custGeom>
                <a:avLst/>
                <a:gdLst>
                  <a:gd name="T0" fmla="+- 0 12476 12476"/>
                  <a:gd name="T1" fmla="*/ T0 w 25"/>
                  <a:gd name="T2" fmla="*/ 300 h 300"/>
                  <a:gd name="T3" fmla="+- 0 12501 12476"/>
                  <a:gd name="T4" fmla="*/ T3 w 25"/>
                  <a:gd name="T5" fmla="*/ 300 h 300"/>
                  <a:gd name="T6" fmla="+- 0 12501 12476"/>
                  <a:gd name="T7" fmla="*/ T6 w 25"/>
                  <a:gd name="T8" fmla="*/ 0 h 300"/>
                  <a:gd name="T9" fmla="+- 0 12476 12476"/>
                  <a:gd name="T10" fmla="*/ T9 w 25"/>
                  <a:gd name="T11" fmla="*/ 0 h 300"/>
                  <a:gd name="T12" fmla="+- 0 12476 12476"/>
                  <a:gd name="T13" fmla="*/ T12 w 25"/>
                  <a:gd name="T14" fmla="*/ 300 h 300"/>
                </a:gdLst>
                <a:ahLst/>
                <a:cxnLst>
                  <a:cxn ang="0">
                    <a:pos x="T1" y="T2"/>
                  </a:cxn>
                  <a:cxn ang="0">
                    <a:pos x="T4" y="T5"/>
                  </a:cxn>
                  <a:cxn ang="0">
                    <a:pos x="T7" y="T8"/>
                  </a:cxn>
                  <a:cxn ang="0">
                    <a:pos x="T10" y="T11"/>
                  </a:cxn>
                  <a:cxn ang="0">
                    <a:pos x="T13" y="T14"/>
                  </a:cxn>
                </a:cxnLst>
                <a:rect l="0" t="0" r="r" b="b"/>
                <a:pathLst>
                  <a:path w="25" h="300">
                    <a:moveTo>
                      <a:pt x="0" y="300"/>
                    </a:moveTo>
                    <a:lnTo>
                      <a:pt x="25" y="300"/>
                    </a:lnTo>
                    <a:lnTo>
                      <a:pt x="25" y="0"/>
                    </a:lnTo>
                    <a:lnTo>
                      <a:pt x="0" y="0"/>
                    </a:lnTo>
                    <a:lnTo>
                      <a:pt x="0" y="30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7" name="Group 31"/>
            <p:cNvGrpSpPr>
              <a:grpSpLocks/>
            </p:cNvGrpSpPr>
            <p:nvPr/>
          </p:nvGrpSpPr>
          <p:grpSpPr bwMode="auto">
            <a:xfrm>
              <a:off x="12772" y="583"/>
              <a:ext cx="300" cy="2"/>
              <a:chOff x="12772" y="583"/>
              <a:chExt cx="300" cy="2"/>
            </a:xfrm>
          </p:grpSpPr>
          <p:sp>
            <p:nvSpPr>
              <p:cNvPr id="22" name="Freeform 32"/>
              <p:cNvSpPr>
                <a:spLocks/>
              </p:cNvSpPr>
              <p:nvPr/>
            </p:nvSpPr>
            <p:spPr bwMode="auto">
              <a:xfrm>
                <a:off x="12772" y="583"/>
                <a:ext cx="300" cy="2"/>
              </a:xfrm>
              <a:custGeom>
                <a:avLst/>
                <a:gdLst>
                  <a:gd name="T0" fmla="+- 0 12772 12772"/>
                  <a:gd name="T1" fmla="*/ T0 w 300"/>
                  <a:gd name="T2" fmla="+- 0 13072 12772"/>
                  <a:gd name="T3" fmla="*/ T2 w 300"/>
                </a:gdLst>
                <a:ahLst/>
                <a:cxnLst>
                  <a:cxn ang="0">
                    <a:pos x="T1" y="0"/>
                  </a:cxn>
                  <a:cxn ang="0">
                    <a:pos x="T3" y="0"/>
                  </a:cxn>
                </a:cxnLst>
                <a:rect l="0" t="0" r="r" b="b"/>
                <a:pathLst>
                  <a:path w="300">
                    <a:moveTo>
                      <a:pt x="0" y="0"/>
                    </a:moveTo>
                    <a:lnTo>
                      <a:pt x="30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8" name="Group 33"/>
            <p:cNvGrpSpPr>
              <a:grpSpLocks/>
            </p:cNvGrpSpPr>
            <p:nvPr/>
          </p:nvGrpSpPr>
          <p:grpSpPr bwMode="auto">
            <a:xfrm>
              <a:off x="581" y="0"/>
              <a:ext cx="5" cy="300"/>
              <a:chOff x="581" y="0"/>
              <a:chExt cx="5" cy="300"/>
            </a:xfrm>
          </p:grpSpPr>
          <p:sp>
            <p:nvSpPr>
              <p:cNvPr id="21" name="Freeform 34"/>
              <p:cNvSpPr>
                <a:spLocks/>
              </p:cNvSpPr>
              <p:nvPr/>
            </p:nvSpPr>
            <p:spPr bwMode="auto">
              <a:xfrm>
                <a:off x="581" y="0"/>
                <a:ext cx="5" cy="300"/>
              </a:xfrm>
              <a:custGeom>
                <a:avLst/>
                <a:gdLst>
                  <a:gd name="T0" fmla="+- 0 581 581"/>
                  <a:gd name="T1" fmla="*/ T0 w 5"/>
                  <a:gd name="T2" fmla="*/ 300 h 300"/>
                  <a:gd name="T3" fmla="+- 0 586 581"/>
                  <a:gd name="T4" fmla="*/ T3 w 5"/>
                  <a:gd name="T5" fmla="*/ 300 h 300"/>
                  <a:gd name="T6" fmla="+- 0 586 581"/>
                  <a:gd name="T7" fmla="*/ T6 w 5"/>
                  <a:gd name="T8" fmla="*/ 0 h 300"/>
                  <a:gd name="T9" fmla="+- 0 581 581"/>
                  <a:gd name="T10" fmla="*/ T9 w 5"/>
                  <a:gd name="T11" fmla="*/ 0 h 300"/>
                  <a:gd name="T12" fmla="+- 0 581 581"/>
                  <a:gd name="T13" fmla="*/ T12 w 5"/>
                  <a:gd name="T14" fmla="*/ 300 h 300"/>
                </a:gdLst>
                <a:ahLst/>
                <a:cxnLst>
                  <a:cxn ang="0">
                    <a:pos x="T1" y="T2"/>
                  </a:cxn>
                  <a:cxn ang="0">
                    <a:pos x="T4" y="T5"/>
                  </a:cxn>
                  <a:cxn ang="0">
                    <a:pos x="T7" y="T8"/>
                  </a:cxn>
                  <a:cxn ang="0">
                    <a:pos x="T10" y="T11"/>
                  </a:cxn>
                  <a:cxn ang="0">
                    <a:pos x="T13" y="T14"/>
                  </a:cxn>
                </a:cxnLst>
                <a:rect l="0" t="0" r="r" b="b"/>
                <a:pathLst>
                  <a:path w="5" h="300">
                    <a:moveTo>
                      <a:pt x="0" y="300"/>
                    </a:moveTo>
                    <a:lnTo>
                      <a:pt x="5" y="300"/>
                    </a:lnTo>
                    <a:lnTo>
                      <a:pt x="5" y="0"/>
                    </a:lnTo>
                    <a:lnTo>
                      <a:pt x="0" y="0"/>
                    </a:lnTo>
                    <a:lnTo>
                      <a:pt x="0" y="300"/>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9" name="Group 35"/>
            <p:cNvGrpSpPr>
              <a:grpSpLocks/>
            </p:cNvGrpSpPr>
            <p:nvPr/>
          </p:nvGrpSpPr>
          <p:grpSpPr bwMode="auto">
            <a:xfrm>
              <a:off x="12486" y="0"/>
              <a:ext cx="5" cy="300"/>
              <a:chOff x="12486" y="0"/>
              <a:chExt cx="5" cy="300"/>
            </a:xfrm>
          </p:grpSpPr>
          <p:sp>
            <p:nvSpPr>
              <p:cNvPr id="20" name="Freeform 36"/>
              <p:cNvSpPr>
                <a:spLocks/>
              </p:cNvSpPr>
              <p:nvPr/>
            </p:nvSpPr>
            <p:spPr bwMode="auto">
              <a:xfrm>
                <a:off x="12486" y="0"/>
                <a:ext cx="5" cy="300"/>
              </a:xfrm>
              <a:custGeom>
                <a:avLst/>
                <a:gdLst>
                  <a:gd name="T0" fmla="+- 0 12486 12486"/>
                  <a:gd name="T1" fmla="*/ T0 w 5"/>
                  <a:gd name="T2" fmla="*/ 300 h 300"/>
                  <a:gd name="T3" fmla="+- 0 12491 12486"/>
                  <a:gd name="T4" fmla="*/ T3 w 5"/>
                  <a:gd name="T5" fmla="*/ 300 h 300"/>
                  <a:gd name="T6" fmla="+- 0 12491 12486"/>
                  <a:gd name="T7" fmla="*/ T6 w 5"/>
                  <a:gd name="T8" fmla="*/ 0 h 300"/>
                  <a:gd name="T9" fmla="+- 0 12486 12486"/>
                  <a:gd name="T10" fmla="*/ T9 w 5"/>
                  <a:gd name="T11" fmla="*/ 0 h 300"/>
                  <a:gd name="T12" fmla="+- 0 12486 12486"/>
                  <a:gd name="T13" fmla="*/ T12 w 5"/>
                  <a:gd name="T14" fmla="*/ 300 h 300"/>
                </a:gdLst>
                <a:ahLst/>
                <a:cxnLst>
                  <a:cxn ang="0">
                    <a:pos x="T1" y="T2"/>
                  </a:cxn>
                  <a:cxn ang="0">
                    <a:pos x="T4" y="T5"/>
                  </a:cxn>
                  <a:cxn ang="0">
                    <a:pos x="T7" y="T8"/>
                  </a:cxn>
                  <a:cxn ang="0">
                    <a:pos x="T10" y="T11"/>
                  </a:cxn>
                  <a:cxn ang="0">
                    <a:pos x="T13" y="T14"/>
                  </a:cxn>
                </a:cxnLst>
                <a:rect l="0" t="0" r="r" b="b"/>
                <a:pathLst>
                  <a:path w="5" h="300">
                    <a:moveTo>
                      <a:pt x="0" y="300"/>
                    </a:moveTo>
                    <a:lnTo>
                      <a:pt x="5" y="300"/>
                    </a:lnTo>
                    <a:lnTo>
                      <a:pt x="5" y="0"/>
                    </a:lnTo>
                    <a:lnTo>
                      <a:pt x="0" y="0"/>
                    </a:lnTo>
                    <a:lnTo>
                      <a:pt x="0" y="300"/>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spTree>
    <p:extLst>
      <p:ext uri="{BB962C8B-B14F-4D97-AF65-F5344CB8AC3E}">
        <p14:creationId xmlns:p14="http://schemas.microsoft.com/office/powerpoint/2010/main" val="165142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0" y="1196752"/>
            <a:ext cx="9144000" cy="1440160"/>
          </a:xfrm>
          <a:prstGeom prst="roundRect">
            <a:avLst/>
          </a:prstGeom>
          <a:solidFill>
            <a:srgbClr val="00B05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b="1" u="sng" dirty="0">
              <a:solidFill>
                <a:srgbClr val="00B050"/>
              </a:solidFill>
            </a:endParaRPr>
          </a:p>
          <a:p>
            <a:pPr algn="ctr"/>
            <a:endParaRPr lang="en-US" b="1" dirty="0">
              <a:solidFill>
                <a:srgbClr val="00B050"/>
              </a:solidFill>
            </a:endParaRPr>
          </a:p>
          <a:p>
            <a:r>
              <a:rPr lang="en-US" b="1" dirty="0">
                <a:solidFill>
                  <a:srgbClr val="00B050"/>
                </a:solidFill>
              </a:rPr>
              <a:t>   Youth as leaders </a:t>
            </a:r>
          </a:p>
          <a:p>
            <a:pPr>
              <a:buFont typeface="Arial" pitchFamily="34" charset="0"/>
              <a:buChar char="•"/>
            </a:pPr>
            <a:endParaRPr lang="en-GB" sz="900" dirty="0">
              <a:solidFill>
                <a:schemeClr val="tx1"/>
              </a:solidFill>
            </a:endParaRPr>
          </a:p>
          <a:p>
            <a:r>
              <a:rPr lang="en-GB" sz="900" dirty="0"/>
              <a:t> </a:t>
            </a:r>
            <a:endParaRPr lang="en-US" sz="900" b="1" dirty="0">
              <a:solidFill>
                <a:schemeClr val="tx1"/>
              </a:solidFill>
            </a:endParaRPr>
          </a:p>
          <a:p>
            <a:endParaRPr lang="en-US" sz="900" b="1" dirty="0">
              <a:solidFill>
                <a:schemeClr val="tx1"/>
              </a:solidFill>
            </a:endParaRPr>
          </a:p>
          <a:p>
            <a:endParaRPr lang="en-US" sz="900" b="1"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  </a:t>
            </a:r>
          </a:p>
          <a:p>
            <a:endParaRPr lang="en-US" dirty="0">
              <a:solidFill>
                <a:schemeClr val="tx1"/>
              </a:solidFill>
            </a:endParaRPr>
          </a:p>
          <a:p>
            <a:pPr algn="ctr"/>
            <a:endParaRPr lang="en-GB" dirty="0">
              <a:solidFill>
                <a:schemeClr val="tx1"/>
              </a:solidFill>
            </a:endParaRPr>
          </a:p>
        </p:txBody>
      </p:sp>
      <p:sp>
        <p:nvSpPr>
          <p:cNvPr id="10" name="Rounded Rectangle 9"/>
          <p:cNvSpPr/>
          <p:nvPr/>
        </p:nvSpPr>
        <p:spPr>
          <a:xfrm>
            <a:off x="0" y="6237312"/>
            <a:ext cx="9144000" cy="584448"/>
          </a:xfrm>
          <a:prstGeom prst="round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IFRC Strategy 2020</a:t>
            </a:r>
          </a:p>
          <a:p>
            <a:pPr algn="ctr"/>
            <a:r>
              <a:rPr lang="en-US" b="1" dirty="0"/>
              <a:t>Solferino Youth Declaration (2009)</a:t>
            </a:r>
            <a:endParaRPr lang="en-GB" b="1" i="1" dirty="0"/>
          </a:p>
        </p:txBody>
      </p:sp>
      <p:sp>
        <p:nvSpPr>
          <p:cNvPr id="23" name="Rounded Rectangle 22"/>
          <p:cNvSpPr/>
          <p:nvPr/>
        </p:nvSpPr>
        <p:spPr>
          <a:xfrm>
            <a:off x="0" y="116632"/>
            <a:ext cx="9144000" cy="792088"/>
          </a:xfrm>
          <a:prstGeom prst="round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cap="all" dirty="0"/>
              <a:t>IFRC Y.E.S.</a:t>
            </a:r>
          </a:p>
          <a:p>
            <a:pPr algn="ctr"/>
            <a:r>
              <a:rPr lang="en-US" b="1" i="1" cap="all" dirty="0"/>
              <a:t>“Strong youth for strong RCRC and safe and resilient communities”</a:t>
            </a:r>
            <a:endParaRPr lang="en-GB" b="1" i="1" cap="all" dirty="0"/>
          </a:p>
        </p:txBody>
      </p:sp>
      <p:sp>
        <p:nvSpPr>
          <p:cNvPr id="28" name="Rounded Rectangle 27"/>
          <p:cNvSpPr/>
          <p:nvPr/>
        </p:nvSpPr>
        <p:spPr>
          <a:xfrm>
            <a:off x="0" y="2702228"/>
            <a:ext cx="9144000" cy="1446852"/>
          </a:xfrm>
          <a:prstGeom prst="roundRect">
            <a:avLst/>
          </a:prstGeom>
          <a:solidFill>
            <a:srgbClr val="00206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b="1" u="sng" dirty="0">
              <a:solidFill>
                <a:srgbClr val="002060"/>
              </a:solidFill>
            </a:endParaRPr>
          </a:p>
          <a:p>
            <a:endParaRPr lang="en-US" b="1" dirty="0">
              <a:solidFill>
                <a:schemeClr val="tx1"/>
              </a:solidFill>
            </a:endParaRPr>
          </a:p>
          <a:p>
            <a:r>
              <a:rPr lang="en-US" b="1" dirty="0">
                <a:solidFill>
                  <a:schemeClr val="tx1"/>
                </a:solidFill>
              </a:rPr>
              <a:t>   </a:t>
            </a:r>
            <a:r>
              <a:rPr lang="en-US" b="1" dirty="0">
                <a:solidFill>
                  <a:srgbClr val="002060"/>
                </a:solidFill>
              </a:rPr>
              <a:t>Youth as volunteers</a:t>
            </a:r>
          </a:p>
          <a:p>
            <a:endParaRPr lang="en-GB" sz="900" dirty="0">
              <a:solidFill>
                <a:schemeClr val="tx1"/>
              </a:solidFill>
            </a:endParaRPr>
          </a:p>
          <a:p>
            <a:endParaRPr lang="en-US" sz="900" b="1" dirty="0">
              <a:solidFill>
                <a:schemeClr val="tx1"/>
              </a:solidFill>
            </a:endParaRPr>
          </a:p>
          <a:p>
            <a:endParaRPr lang="en-US" sz="900" b="1" dirty="0">
              <a:solidFill>
                <a:schemeClr val="tx1"/>
              </a:solidFill>
            </a:endParaRPr>
          </a:p>
          <a:p>
            <a:endParaRPr lang="en-US" sz="900" dirty="0">
              <a:solidFill>
                <a:schemeClr val="tx1"/>
              </a:solidFill>
            </a:endParaRPr>
          </a:p>
          <a:p>
            <a:endParaRPr lang="en-US" dirty="0"/>
          </a:p>
          <a:p>
            <a:endParaRPr lang="en-US" dirty="0"/>
          </a:p>
          <a:p>
            <a:endParaRPr lang="en-US" dirty="0"/>
          </a:p>
          <a:p>
            <a:endParaRPr lang="en-US" dirty="0"/>
          </a:p>
          <a:p>
            <a:endParaRPr lang="en-US" dirty="0"/>
          </a:p>
          <a:p>
            <a:endParaRPr lang="en-US" dirty="0"/>
          </a:p>
          <a:p>
            <a:pPr algn="ctr"/>
            <a:endParaRPr lang="en-GB" dirty="0"/>
          </a:p>
        </p:txBody>
      </p:sp>
      <p:sp>
        <p:nvSpPr>
          <p:cNvPr id="29" name="Rounded Rectangle 28"/>
          <p:cNvSpPr/>
          <p:nvPr/>
        </p:nvSpPr>
        <p:spPr>
          <a:xfrm>
            <a:off x="0" y="4207704"/>
            <a:ext cx="9144000" cy="1381536"/>
          </a:xfrm>
          <a:prstGeom prst="roundRect">
            <a:avLst/>
          </a:prstGeom>
          <a:solidFill>
            <a:srgbClr val="7030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en-US" b="1" u="sng" dirty="0">
              <a:solidFill>
                <a:srgbClr val="7030A0"/>
              </a:solidFill>
            </a:endParaRPr>
          </a:p>
          <a:p>
            <a:endParaRPr lang="en-US" b="1" dirty="0">
              <a:solidFill>
                <a:schemeClr val="tx1"/>
              </a:solidFill>
            </a:endParaRPr>
          </a:p>
          <a:p>
            <a:r>
              <a:rPr lang="en-US" b="1" dirty="0">
                <a:solidFill>
                  <a:srgbClr val="7030A0"/>
                </a:solidFill>
              </a:rPr>
              <a:t>   Youth as beneficiaries</a:t>
            </a:r>
          </a:p>
          <a:p>
            <a:endParaRPr lang="en-US" dirty="0"/>
          </a:p>
          <a:p>
            <a:pPr algn="ctr"/>
            <a:endParaRPr lang="en-GB" dirty="0"/>
          </a:p>
        </p:txBody>
      </p:sp>
      <p:sp>
        <p:nvSpPr>
          <p:cNvPr id="32" name="Rounded Rectangle 31"/>
          <p:cNvSpPr/>
          <p:nvPr/>
        </p:nvSpPr>
        <p:spPr>
          <a:xfrm>
            <a:off x="0" y="5661248"/>
            <a:ext cx="9144000" cy="504056"/>
          </a:xfrm>
          <a:prstGeom prst="round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b="1" dirty="0"/>
              <a:t> IFRC Youth policy (2011)</a:t>
            </a:r>
          </a:p>
        </p:txBody>
      </p:sp>
      <p:sp>
        <p:nvSpPr>
          <p:cNvPr id="7" name="Rounded Rectangle 6"/>
          <p:cNvSpPr/>
          <p:nvPr/>
        </p:nvSpPr>
        <p:spPr>
          <a:xfrm>
            <a:off x="3321096" y="1196752"/>
            <a:ext cx="1800000" cy="4392488"/>
          </a:xfrm>
          <a:prstGeom prst="roundRect">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p>
          <a:p>
            <a:pPr algn="ctr"/>
            <a:endParaRPr lang="en-US" b="1" dirty="0"/>
          </a:p>
          <a:p>
            <a:pPr algn="ctr"/>
            <a:endParaRPr lang="en-US" b="1" dirty="0"/>
          </a:p>
          <a:p>
            <a:pPr algn="ctr"/>
            <a:endParaRPr lang="en-US" b="1" dirty="0">
              <a:solidFill>
                <a:srgbClr val="FFFF00"/>
              </a:solidFill>
            </a:endParaRPr>
          </a:p>
          <a:p>
            <a:pPr algn="ctr"/>
            <a:endParaRPr lang="en-US" b="1" dirty="0"/>
          </a:p>
          <a:p>
            <a:pPr algn="ctr"/>
            <a:endParaRPr lang="en-US" b="1" dirty="0"/>
          </a:p>
          <a:p>
            <a:pPr algn="ctr"/>
            <a:endParaRPr lang="en-US" b="1" dirty="0"/>
          </a:p>
          <a:p>
            <a:pPr algn="ctr"/>
            <a:r>
              <a:rPr lang="en-US" b="1" dirty="0">
                <a:solidFill>
                  <a:schemeClr val="bg1"/>
                </a:solidFill>
              </a:rPr>
              <a:t>Youth education</a:t>
            </a:r>
            <a:r>
              <a:rPr lang="en-US" b="1" dirty="0">
                <a:solidFill>
                  <a:srgbClr val="002060"/>
                </a:solidFill>
              </a:rPr>
              <a:t> </a:t>
            </a:r>
          </a:p>
          <a:p>
            <a:pPr algn="ctr"/>
            <a:endParaRPr lang="en-US" b="1" dirty="0"/>
          </a:p>
        </p:txBody>
      </p:sp>
      <p:sp>
        <p:nvSpPr>
          <p:cNvPr id="30" name="Rounded Rectangle 29"/>
          <p:cNvSpPr/>
          <p:nvPr/>
        </p:nvSpPr>
        <p:spPr>
          <a:xfrm>
            <a:off x="5326434" y="1196752"/>
            <a:ext cx="1800000" cy="439248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Youth </a:t>
            </a:r>
          </a:p>
          <a:p>
            <a:pPr algn="ctr"/>
            <a:r>
              <a:rPr lang="en-US" b="1" dirty="0"/>
              <a:t>empowerment</a:t>
            </a:r>
            <a:endParaRPr lang="en-GB" dirty="0"/>
          </a:p>
        </p:txBody>
      </p:sp>
      <p:sp>
        <p:nvSpPr>
          <p:cNvPr id="31" name="Rounded Rectangle 30"/>
          <p:cNvSpPr/>
          <p:nvPr/>
        </p:nvSpPr>
        <p:spPr>
          <a:xfrm>
            <a:off x="7299114" y="1196752"/>
            <a:ext cx="1800000" cy="439248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b="1" dirty="0"/>
          </a:p>
          <a:p>
            <a:pPr algn="ctr"/>
            <a:endParaRPr lang="en-GB" b="1" dirty="0"/>
          </a:p>
          <a:p>
            <a:pPr algn="ctr"/>
            <a:endParaRPr lang="en-GB" b="1" dirty="0"/>
          </a:p>
          <a:p>
            <a:pPr algn="ctr"/>
            <a:endParaRPr lang="en-GB" b="1" dirty="0"/>
          </a:p>
          <a:p>
            <a:pPr algn="ctr"/>
            <a:endParaRPr lang="en-GB" b="1" dirty="0"/>
          </a:p>
          <a:p>
            <a:pPr algn="ctr"/>
            <a:endParaRPr lang="en-GB" b="1" dirty="0"/>
          </a:p>
          <a:p>
            <a:pPr algn="ctr"/>
            <a:endParaRPr lang="en-GB" b="1" dirty="0"/>
          </a:p>
          <a:p>
            <a:pPr algn="ctr"/>
            <a:r>
              <a:rPr lang="en-GB" b="1" dirty="0"/>
              <a:t>RCRC creating enabling environments for youth</a:t>
            </a:r>
          </a:p>
        </p:txBody>
      </p:sp>
      <p:sp>
        <p:nvSpPr>
          <p:cNvPr id="12" name="Rounded Rectangle 11"/>
          <p:cNvSpPr/>
          <p:nvPr/>
        </p:nvSpPr>
        <p:spPr>
          <a:xfrm>
            <a:off x="3321097" y="1204141"/>
            <a:ext cx="5673619"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b="1" dirty="0"/>
              <a:t>Strategic directions and </a:t>
            </a:r>
          </a:p>
          <a:p>
            <a:pPr algn="ctr"/>
            <a:r>
              <a:rPr lang="en-GB" b="1" dirty="0"/>
              <a:t> Recommended Actions  for:</a:t>
            </a:r>
          </a:p>
        </p:txBody>
      </p:sp>
      <p:sp>
        <p:nvSpPr>
          <p:cNvPr id="2" name="Rounded Rectangle 1"/>
          <p:cNvSpPr/>
          <p:nvPr/>
        </p:nvSpPr>
        <p:spPr>
          <a:xfrm>
            <a:off x="3321097" y="4653136"/>
            <a:ext cx="3805337" cy="648072"/>
          </a:xfrm>
          <a:prstGeom prst="roundRect">
            <a:avLst/>
          </a:prstGeom>
          <a:solidFill>
            <a:srgbClr val="00B05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Humanitarian Education</a:t>
            </a:r>
          </a:p>
        </p:txBody>
      </p:sp>
    </p:spTree>
    <p:extLst>
      <p:ext uri="{BB962C8B-B14F-4D97-AF65-F5344CB8AC3E}">
        <p14:creationId xmlns:p14="http://schemas.microsoft.com/office/powerpoint/2010/main" val="328871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down)">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23" grpId="0" animBg="1"/>
      <p:bldP spid="28" grpId="0" animBg="1"/>
      <p:bldP spid="29" grpId="0" animBg="1"/>
      <p:bldP spid="32" grpId="0" animBg="1"/>
      <p:bldP spid="7" grpId="0" animBg="1"/>
      <p:bldP spid="30" grpId="0" animBg="1"/>
      <p:bldP spid="31" grpId="0" animBg="1"/>
      <p:bldP spid="12"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0" y="0"/>
            <a:ext cx="9144000" cy="908720"/>
          </a:xfrm>
          <a:prstGeom prst="round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b="1" cap="all" dirty="0"/>
              <a:t>Corner stones of resilience in the </a:t>
            </a:r>
            <a:r>
              <a:rPr lang="en-GB" b="1" cap="all" dirty="0" err="1"/>
              <a:t>Y.e.S</a:t>
            </a:r>
            <a:r>
              <a:rPr lang="en-GB" b="1" cap="all" dirty="0"/>
              <a:t>.</a:t>
            </a:r>
          </a:p>
          <a:p>
            <a:pPr algn="ctr"/>
            <a:r>
              <a:rPr lang="en-GB" i="1" cap="all" dirty="0"/>
              <a:t>“Well-equipped, Empowered, Healthy and enabled </a:t>
            </a:r>
          </a:p>
          <a:p>
            <a:pPr algn="ctr"/>
            <a:r>
              <a:rPr lang="en-GB" i="1" cap="all" dirty="0"/>
              <a:t>children, adolescents, and young adults as agents of change”</a:t>
            </a:r>
          </a:p>
        </p:txBody>
      </p:sp>
      <p:sp>
        <p:nvSpPr>
          <p:cNvPr id="7" name="Rounded Rectangle 6"/>
          <p:cNvSpPr/>
          <p:nvPr/>
        </p:nvSpPr>
        <p:spPr>
          <a:xfrm>
            <a:off x="3321096" y="984883"/>
            <a:ext cx="1800000" cy="4392488"/>
          </a:xfrm>
          <a:prstGeom prst="roundRect">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p>
          <a:p>
            <a:pPr algn="ctr"/>
            <a:endParaRPr lang="en-US" b="1" dirty="0"/>
          </a:p>
          <a:p>
            <a:pPr algn="ctr"/>
            <a:endParaRPr lang="en-US" b="1" dirty="0"/>
          </a:p>
          <a:p>
            <a:pPr algn="ctr"/>
            <a:endParaRPr lang="en-US" b="1" dirty="0">
              <a:solidFill>
                <a:srgbClr val="FFFF00"/>
              </a:solidFill>
            </a:endParaRPr>
          </a:p>
          <a:p>
            <a:pPr algn="ctr"/>
            <a:endParaRPr lang="en-US" b="1" dirty="0"/>
          </a:p>
          <a:p>
            <a:pPr algn="ctr"/>
            <a:endParaRPr lang="en-US" b="1" dirty="0"/>
          </a:p>
          <a:p>
            <a:pPr algn="ctr"/>
            <a:endParaRPr lang="en-US" b="1" dirty="0"/>
          </a:p>
          <a:p>
            <a:pPr algn="ctr"/>
            <a:r>
              <a:rPr lang="en-US" b="1" dirty="0">
                <a:solidFill>
                  <a:schemeClr val="bg1"/>
                </a:solidFill>
              </a:rPr>
              <a:t>Youth education</a:t>
            </a:r>
            <a:r>
              <a:rPr lang="en-US" b="1" dirty="0">
                <a:solidFill>
                  <a:srgbClr val="002060"/>
                </a:solidFill>
              </a:rPr>
              <a:t> </a:t>
            </a:r>
          </a:p>
          <a:p>
            <a:pPr algn="ctr"/>
            <a:endParaRPr lang="en-US" b="1" dirty="0"/>
          </a:p>
        </p:txBody>
      </p:sp>
      <p:sp>
        <p:nvSpPr>
          <p:cNvPr id="30" name="Rounded Rectangle 29"/>
          <p:cNvSpPr/>
          <p:nvPr/>
        </p:nvSpPr>
        <p:spPr>
          <a:xfrm>
            <a:off x="5326434" y="984883"/>
            <a:ext cx="1800000" cy="439248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Youth </a:t>
            </a:r>
          </a:p>
          <a:p>
            <a:pPr algn="ctr"/>
            <a:r>
              <a:rPr lang="en-US" b="1" dirty="0"/>
              <a:t>empowerment</a:t>
            </a:r>
            <a:endParaRPr lang="en-GB" dirty="0"/>
          </a:p>
        </p:txBody>
      </p:sp>
      <p:sp>
        <p:nvSpPr>
          <p:cNvPr id="31" name="Rounded Rectangle 30"/>
          <p:cNvSpPr/>
          <p:nvPr/>
        </p:nvSpPr>
        <p:spPr>
          <a:xfrm>
            <a:off x="7299114" y="973732"/>
            <a:ext cx="1800000" cy="4392488"/>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b="1" dirty="0"/>
          </a:p>
          <a:p>
            <a:pPr algn="ctr"/>
            <a:endParaRPr lang="en-GB" b="1" dirty="0"/>
          </a:p>
          <a:p>
            <a:pPr algn="ctr"/>
            <a:endParaRPr lang="en-GB" b="1" dirty="0"/>
          </a:p>
          <a:p>
            <a:pPr algn="ctr"/>
            <a:endParaRPr lang="en-GB" b="1" dirty="0"/>
          </a:p>
          <a:p>
            <a:pPr algn="ctr"/>
            <a:endParaRPr lang="en-GB" b="1" dirty="0"/>
          </a:p>
          <a:p>
            <a:pPr algn="ctr"/>
            <a:endParaRPr lang="en-GB" b="1" dirty="0"/>
          </a:p>
          <a:p>
            <a:pPr algn="ctr"/>
            <a:endParaRPr lang="en-GB" b="1" dirty="0"/>
          </a:p>
          <a:p>
            <a:pPr algn="ctr"/>
            <a:r>
              <a:rPr lang="en-GB" b="1" dirty="0"/>
              <a:t>RCRC creating enabling environments for youth</a:t>
            </a:r>
          </a:p>
        </p:txBody>
      </p:sp>
      <p:pic>
        <p:nvPicPr>
          <p:cNvPr id="1027" name="Picture 3" descr="D:\Users\marcel.stefanik\Desktop\Pics FB\RCY in Action at Savar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765" y="2928313"/>
            <a:ext cx="2497298" cy="19117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p:nvPr/>
        </p:nvPicPr>
        <p:blipFill>
          <a:blip r:embed="rId4" cstate="print">
            <a:extLst>
              <a:ext uri="{28A0092B-C50C-407E-A947-70E740481C1C}">
                <a14:useLocalDpi xmlns:a14="http://schemas.microsoft.com/office/drawing/2010/main" val="0"/>
              </a:ext>
            </a:extLst>
          </a:blip>
          <a:stretch>
            <a:fillRect/>
          </a:stretch>
        </p:blipFill>
        <p:spPr>
          <a:xfrm>
            <a:off x="435614" y="4941167"/>
            <a:ext cx="2497298" cy="1714873"/>
          </a:xfrm>
          <a:prstGeom prst="rect">
            <a:avLst/>
          </a:prstGeom>
        </p:spPr>
      </p:pic>
      <p:pic>
        <p:nvPicPr>
          <p:cNvPr id="15" name="Picture 14" descr="D:\Users\kaja.heidar\AppData\Local\Microsoft\Windows\Temporary Internet Files\Content.Word\1011992_10151464929166607_508972007_n.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8510" y="1079835"/>
            <a:ext cx="2521853" cy="1639838"/>
          </a:xfrm>
          <a:prstGeom prst="rect">
            <a:avLst/>
          </a:prstGeom>
          <a:noFill/>
          <a:ln>
            <a:noFill/>
          </a:ln>
        </p:spPr>
      </p:pic>
      <p:pic>
        <p:nvPicPr>
          <p:cNvPr id="16" name="Picture 15"/>
          <p:cNvPicPr/>
          <p:nvPr/>
        </p:nvPicPr>
        <p:blipFill>
          <a:blip r:embed="rId6" cstate="print">
            <a:extLst>
              <a:ext uri="{28A0092B-C50C-407E-A947-70E740481C1C}">
                <a14:useLocalDpi xmlns:a14="http://schemas.microsoft.com/office/drawing/2010/main" val="0"/>
              </a:ext>
            </a:extLst>
          </a:blip>
          <a:stretch>
            <a:fillRect/>
          </a:stretch>
        </p:blipFill>
        <p:spPr>
          <a:xfrm>
            <a:off x="3086925" y="5517232"/>
            <a:ext cx="2763072" cy="1340768"/>
          </a:xfrm>
          <a:prstGeom prst="rect">
            <a:avLst/>
          </a:prstGeom>
        </p:spPr>
      </p:pic>
      <p:sp>
        <p:nvSpPr>
          <p:cNvPr id="17" name="Rounded Rectangle 16"/>
          <p:cNvSpPr/>
          <p:nvPr/>
        </p:nvSpPr>
        <p:spPr>
          <a:xfrm>
            <a:off x="3321097" y="4653136"/>
            <a:ext cx="3805337" cy="648072"/>
          </a:xfrm>
          <a:prstGeom prst="roundRect">
            <a:avLst/>
          </a:prstGeom>
          <a:solidFill>
            <a:srgbClr val="00B05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Humanitarian Education</a:t>
            </a:r>
          </a:p>
        </p:txBody>
      </p:sp>
      <p:pic>
        <p:nvPicPr>
          <p:cNvPr id="18" name="Picture 17"/>
          <p:cNvPicPr/>
          <p:nvPr/>
        </p:nvPicPr>
        <p:blipFill>
          <a:blip r:embed="rId7">
            <a:extLst>
              <a:ext uri="{28A0092B-C50C-407E-A947-70E740481C1C}">
                <a14:useLocalDpi xmlns:a14="http://schemas.microsoft.com/office/drawing/2010/main" val="0"/>
              </a:ext>
            </a:extLst>
          </a:blip>
          <a:stretch>
            <a:fillRect/>
          </a:stretch>
        </p:blipFill>
        <p:spPr>
          <a:xfrm>
            <a:off x="5967631" y="5506081"/>
            <a:ext cx="3098030" cy="1340768"/>
          </a:xfrm>
          <a:prstGeom prst="rect">
            <a:avLst/>
          </a:prstGeom>
        </p:spPr>
      </p:pic>
    </p:spTree>
    <p:extLst>
      <p:ext uri="{BB962C8B-B14F-4D97-AF65-F5344CB8AC3E}">
        <p14:creationId xmlns:p14="http://schemas.microsoft.com/office/powerpoint/2010/main" val="123976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animBg="1"/>
      <p:bldP spid="31"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436661851"/>
              </p:ext>
            </p:extLst>
          </p:nvPr>
        </p:nvGraphicFramePr>
        <p:xfrm>
          <a:off x="457200" y="-267553"/>
          <a:ext cx="8229600" cy="2227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p:cNvGraphicFramePr>
            <a:graphicFrameLocks noGrp="1"/>
          </p:cNvGraphicFramePr>
          <p:nvPr>
            <p:ph idx="1"/>
            <p:extLst>
              <p:ext uri="{D42A27DB-BD31-4B8C-83A1-F6EECF244321}">
                <p14:modId xmlns:p14="http://schemas.microsoft.com/office/powerpoint/2010/main" val="4209269169"/>
              </p:ext>
            </p:extLst>
          </p:nvPr>
        </p:nvGraphicFramePr>
        <p:xfrm>
          <a:off x="107504" y="1412776"/>
          <a:ext cx="8507288" cy="53285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ounded Rectangle 7"/>
          <p:cNvSpPr/>
          <p:nvPr/>
        </p:nvSpPr>
        <p:spPr>
          <a:xfrm>
            <a:off x="3275856" y="3447391"/>
            <a:ext cx="2520280" cy="108012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Resilient communities</a:t>
            </a:r>
          </a:p>
        </p:txBody>
      </p:sp>
    </p:spTree>
    <p:extLst>
      <p:ext uri="{BB962C8B-B14F-4D97-AF65-F5344CB8AC3E}">
        <p14:creationId xmlns:p14="http://schemas.microsoft.com/office/powerpoint/2010/main" val="3466651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843385026"/>
              </p:ext>
            </p:extLst>
          </p:nvPr>
        </p:nvGraphicFramePr>
        <p:xfrm>
          <a:off x="1751013" y="1397000"/>
          <a:ext cx="5640387" cy="4064000"/>
        </p:xfrm>
        <a:graphic>
          <a:graphicData uri="http://schemas.openxmlformats.org/presentationml/2006/ole">
            <mc:AlternateContent xmlns:mc="http://schemas.openxmlformats.org/markup-compatibility/2006">
              <mc:Choice xmlns:v="urn:schemas-microsoft-com:vml" Requires="v">
                <p:oleObj spid="_x0000_s1075" name="Acrobat Document" r:id="rId4" imgW="11896470" imgH="8572500" progId="AcroExch.Document.7">
                  <p:embed/>
                </p:oleObj>
              </mc:Choice>
              <mc:Fallback>
                <p:oleObj name="Acrobat Document" r:id="rId4" imgW="11896470" imgH="8572500" progId="AcroExch.Document.7">
                  <p:embed/>
                  <p:pic>
                    <p:nvPicPr>
                      <p:cNvPr id="0" name=""/>
                      <p:cNvPicPr/>
                      <p:nvPr/>
                    </p:nvPicPr>
                    <p:blipFill>
                      <a:blip r:embed="rId5"/>
                      <a:stretch>
                        <a:fillRect/>
                      </a:stretch>
                    </p:blipFill>
                    <p:spPr>
                      <a:xfrm>
                        <a:off x="1751013" y="1397000"/>
                        <a:ext cx="5640387" cy="4064000"/>
                      </a:xfrm>
                      <a:prstGeom prst="rect">
                        <a:avLst/>
                      </a:prstGeom>
                    </p:spPr>
                  </p:pic>
                </p:oleObj>
              </mc:Fallback>
            </mc:AlternateContent>
          </a:graphicData>
        </a:graphic>
      </p:graphicFrame>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9926"/>
            <a:ext cx="9144000" cy="6897925"/>
          </a:xfrm>
          <a:prstGeom prst="rect">
            <a:avLst/>
          </a:prstGeom>
        </p:spPr>
      </p:pic>
    </p:spTree>
    <p:extLst>
      <p:ext uri="{BB962C8B-B14F-4D97-AF65-F5344CB8AC3E}">
        <p14:creationId xmlns:p14="http://schemas.microsoft.com/office/powerpoint/2010/main" val="2255663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2361830609"/>
              </p:ext>
            </p:extLst>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p:cNvGraphicFramePr>
            <a:graphicFrameLocks noGrp="1"/>
          </p:cNvGraphicFramePr>
          <p:nvPr>
            <p:ph idx="1"/>
            <p:extLst>
              <p:ext uri="{D42A27DB-BD31-4B8C-83A1-F6EECF244321}">
                <p14:modId xmlns:p14="http://schemas.microsoft.com/office/powerpoint/2010/main" val="2694360960"/>
              </p:ext>
            </p:extLst>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76431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855040070"/>
              </p:ext>
            </p:extLst>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2"/>
          <p:cNvGraphicFramePr>
            <a:graphicFrameLocks noGrp="1"/>
          </p:cNvGraphicFramePr>
          <p:nvPr>
            <p:ph idx="1"/>
            <p:extLst>
              <p:ext uri="{D42A27DB-BD31-4B8C-83A1-F6EECF244321}">
                <p14:modId xmlns:p14="http://schemas.microsoft.com/office/powerpoint/2010/main" val="254369422"/>
              </p:ext>
            </p:extLst>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34100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301531221"/>
              </p:ext>
            </p:extLst>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2"/>
          <p:cNvGraphicFramePr>
            <a:graphicFrameLocks noGrp="1"/>
          </p:cNvGraphicFramePr>
          <p:nvPr>
            <p:ph idx="1"/>
            <p:extLst>
              <p:ext uri="{D42A27DB-BD31-4B8C-83A1-F6EECF244321}">
                <p14:modId xmlns:p14="http://schemas.microsoft.com/office/powerpoint/2010/main" val="4083729715"/>
              </p:ext>
            </p:extLst>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8468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48970010"/>
              </p:ext>
            </p:extLst>
          </p:nvPr>
        </p:nvGraphicFramePr>
        <p:xfrm>
          <a:off x="457200" y="-267553"/>
          <a:ext cx="8229600" cy="2227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p:cNvGraphicFramePr>
            <a:graphicFrameLocks noGrp="1"/>
          </p:cNvGraphicFramePr>
          <p:nvPr>
            <p:ph idx="1"/>
            <p:extLst>
              <p:ext uri="{D42A27DB-BD31-4B8C-83A1-F6EECF244321}">
                <p14:modId xmlns:p14="http://schemas.microsoft.com/office/powerpoint/2010/main" val="2167687854"/>
              </p:ext>
            </p:extLst>
          </p:nvPr>
        </p:nvGraphicFramePr>
        <p:xfrm>
          <a:off x="107504" y="1412776"/>
          <a:ext cx="8507288" cy="53285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ounded Rectangle 7"/>
          <p:cNvSpPr/>
          <p:nvPr/>
        </p:nvSpPr>
        <p:spPr>
          <a:xfrm>
            <a:off x="3275856" y="3447391"/>
            <a:ext cx="2520280" cy="1080120"/>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Resilient communities</a:t>
            </a:r>
          </a:p>
        </p:txBody>
      </p:sp>
      <p:sp>
        <p:nvSpPr>
          <p:cNvPr id="23" name="Right Arrow 22"/>
          <p:cNvSpPr/>
          <p:nvPr/>
        </p:nvSpPr>
        <p:spPr>
          <a:xfrm rot="20312752">
            <a:off x="100363" y="5592518"/>
            <a:ext cx="2232248" cy="48463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FF00"/>
                </a:solidFill>
              </a:rPr>
              <a:t>Migration</a:t>
            </a:r>
          </a:p>
        </p:txBody>
      </p:sp>
      <p:sp>
        <p:nvSpPr>
          <p:cNvPr id="25" name="Left Arrow 24"/>
          <p:cNvSpPr/>
          <p:nvPr/>
        </p:nvSpPr>
        <p:spPr>
          <a:xfrm rot="905271">
            <a:off x="6250906" y="5618809"/>
            <a:ext cx="1944216" cy="432048"/>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FF00"/>
                </a:solidFill>
              </a:rPr>
              <a:t>Urbanisation</a:t>
            </a:r>
          </a:p>
        </p:txBody>
      </p:sp>
      <p:sp>
        <p:nvSpPr>
          <p:cNvPr id="26" name="Left Arrow 25"/>
          <p:cNvSpPr/>
          <p:nvPr/>
        </p:nvSpPr>
        <p:spPr>
          <a:xfrm rot="20192290">
            <a:off x="6665871" y="3176742"/>
            <a:ext cx="1944216" cy="432048"/>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FF00"/>
                </a:solidFill>
              </a:rPr>
              <a:t>Health risks</a:t>
            </a:r>
          </a:p>
        </p:txBody>
      </p:sp>
      <p:sp>
        <p:nvSpPr>
          <p:cNvPr id="11" name="Right Arrow 10"/>
          <p:cNvSpPr/>
          <p:nvPr/>
        </p:nvSpPr>
        <p:spPr>
          <a:xfrm rot="2013120">
            <a:off x="100363" y="2968501"/>
            <a:ext cx="2232248" cy="48463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rgbClr val="FFFF00"/>
                </a:solidFill>
              </a:rPr>
              <a:t>Unemployability</a:t>
            </a:r>
            <a:endParaRPr lang="en-GB" dirty="0">
              <a:solidFill>
                <a:srgbClr val="FFFF00"/>
              </a:solidFill>
            </a:endParaRPr>
          </a:p>
        </p:txBody>
      </p:sp>
    </p:spTree>
    <p:extLst>
      <p:ext uri="{BB962C8B-B14F-4D97-AF65-F5344CB8AC3E}">
        <p14:creationId xmlns:p14="http://schemas.microsoft.com/office/powerpoint/2010/main" val="2214128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544688610"/>
              </p:ext>
            </p:extLst>
          </p:nvPr>
        </p:nvGraphicFramePr>
        <p:xfrm>
          <a:off x="0" y="3048808"/>
          <a:ext cx="9144000" cy="936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5111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25442412"/>
              </p:ext>
            </p:extLst>
          </p:nvPr>
        </p:nvGraphicFramePr>
        <p:xfrm>
          <a:off x="10875" y="285524"/>
          <a:ext cx="9144000" cy="79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2"/>
          <p:cNvGraphicFramePr>
            <a:graphicFrameLocks noGrp="1"/>
          </p:cNvGraphicFramePr>
          <p:nvPr>
            <p:ph idx="1"/>
            <p:extLst>
              <p:ext uri="{D42A27DB-BD31-4B8C-83A1-F6EECF244321}">
                <p14:modId xmlns:p14="http://schemas.microsoft.com/office/powerpoint/2010/main" val="466629053"/>
              </p:ext>
            </p:extLst>
          </p:nvPr>
        </p:nvGraphicFramePr>
        <p:xfrm>
          <a:off x="0" y="1196752"/>
          <a:ext cx="9144000" cy="56612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2031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54628"/>
            <a:ext cx="6867500" cy="6959067"/>
          </a:xfrm>
          <a:prstGeom prst="rect">
            <a:avLst/>
          </a:prstGeom>
        </p:spPr>
      </p:pic>
    </p:spTree>
    <p:extLst>
      <p:ext uri="{BB962C8B-B14F-4D97-AF65-F5344CB8AC3E}">
        <p14:creationId xmlns:p14="http://schemas.microsoft.com/office/powerpoint/2010/main" val="30237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81793203"/>
              </p:ext>
            </p:extLst>
          </p:nvPr>
        </p:nvGraphicFramePr>
        <p:xfrm>
          <a:off x="10875" y="285524"/>
          <a:ext cx="9144000" cy="79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Content Placeholder 2"/>
          <p:cNvGraphicFramePr>
            <a:graphicFrameLocks noGrp="1"/>
          </p:cNvGraphicFramePr>
          <p:nvPr>
            <p:ph idx="1"/>
            <p:extLst>
              <p:ext uri="{D42A27DB-BD31-4B8C-83A1-F6EECF244321}">
                <p14:modId xmlns:p14="http://schemas.microsoft.com/office/powerpoint/2010/main" val="1875484134"/>
              </p:ext>
            </p:extLst>
          </p:nvPr>
        </p:nvGraphicFramePr>
        <p:xfrm>
          <a:off x="0" y="1196752"/>
          <a:ext cx="9144000" cy="56612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75677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706705166"/>
              </p:ext>
            </p:extLst>
          </p:nvPr>
        </p:nvGraphicFramePr>
        <p:xfrm>
          <a:off x="10875" y="285524"/>
          <a:ext cx="9144000" cy="79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3970" y="1883572"/>
            <a:ext cx="8424936" cy="697607"/>
          </a:xfrm>
          <a:prstGeom prst="rect">
            <a:avLst/>
          </a:prstGeom>
        </p:spPr>
      </p:pic>
      <p:pic>
        <p:nvPicPr>
          <p:cNvPr id="7" name="Picture 6"/>
          <p:cNvPicPr/>
          <p:nvPr/>
        </p:nvPicPr>
        <p:blipFill rotWithShape="1">
          <a:blip r:embed="rId9">
            <a:extLst>
              <a:ext uri="{28A0092B-C50C-407E-A947-70E740481C1C}">
                <a14:useLocalDpi xmlns:a14="http://schemas.microsoft.com/office/drawing/2010/main" val="0"/>
              </a:ext>
            </a:extLst>
          </a:blip>
          <a:srcRect l="14657" t="19294" r="25232" b="32320"/>
          <a:stretch/>
        </p:blipFill>
        <p:spPr bwMode="auto">
          <a:xfrm>
            <a:off x="3635898" y="4232579"/>
            <a:ext cx="5438380" cy="2441505"/>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560" y="4381769"/>
            <a:ext cx="2143125" cy="2143125"/>
          </a:xfrm>
          <a:prstGeom prst="rect">
            <a:avLst/>
          </a:prstGeom>
        </p:spPr>
      </p:pic>
      <p:grpSp>
        <p:nvGrpSpPr>
          <p:cNvPr id="12" name="Group 11"/>
          <p:cNvGrpSpPr/>
          <p:nvPr/>
        </p:nvGrpSpPr>
        <p:grpSpPr>
          <a:xfrm>
            <a:off x="353970" y="2780928"/>
            <a:ext cx="8322486" cy="623610"/>
            <a:chOff x="0" y="196896"/>
            <a:chExt cx="7848872" cy="623610"/>
          </a:xfrm>
        </p:grpSpPr>
        <p:sp>
          <p:nvSpPr>
            <p:cNvPr id="13" name="Rounded Rectangle 12"/>
            <p:cNvSpPr/>
            <p:nvPr/>
          </p:nvSpPr>
          <p:spPr>
            <a:xfrm>
              <a:off x="0" y="196896"/>
              <a:ext cx="7848872" cy="623610"/>
            </a:xfrm>
            <a:prstGeom prst="roundRect">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Rounded Rectangle 4"/>
            <p:cNvSpPr/>
            <p:nvPr/>
          </p:nvSpPr>
          <p:spPr>
            <a:xfrm>
              <a:off x="30442" y="227338"/>
              <a:ext cx="7787988" cy="5627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GB" sz="2600" b="1" kern="1200" dirty="0">
                  <a:hlinkClick r:id="rId11"/>
                </a:rPr>
                <a:t>IFRC Y.E.S. page</a:t>
              </a:r>
              <a:endParaRPr lang="en-GB" sz="2600" b="1" kern="1200" dirty="0"/>
            </a:p>
          </p:txBody>
        </p:sp>
      </p:grpSp>
    </p:spTree>
    <p:extLst>
      <p:ext uri="{BB962C8B-B14F-4D97-AF65-F5344CB8AC3E}">
        <p14:creationId xmlns:p14="http://schemas.microsoft.com/office/powerpoint/2010/main" val="1803425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45113859"/>
              </p:ext>
            </p:extLst>
          </p:nvPr>
        </p:nvGraphicFramePr>
        <p:xfrm>
          <a:off x="10875" y="285524"/>
          <a:ext cx="9144000" cy="79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2555777" y="1133216"/>
            <a:ext cx="4248471" cy="5752428"/>
          </a:xfrm>
        </p:spPr>
      </p:pic>
    </p:spTree>
    <p:extLst>
      <p:ext uri="{BB962C8B-B14F-4D97-AF65-F5344CB8AC3E}">
        <p14:creationId xmlns:p14="http://schemas.microsoft.com/office/powerpoint/2010/main" val="2892297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901837237"/>
              </p:ext>
            </p:extLst>
          </p:nvPr>
        </p:nvGraphicFramePr>
        <p:xfrm>
          <a:off x="10875" y="285524"/>
          <a:ext cx="9144000" cy="79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5"/>
          <p:cNvGraphicFramePr>
            <a:graphicFrameLocks noGrp="1"/>
          </p:cNvGraphicFramePr>
          <p:nvPr>
            <p:ph idx="1"/>
            <p:extLst>
              <p:ext uri="{D42A27DB-BD31-4B8C-83A1-F6EECF244321}">
                <p14:modId xmlns:p14="http://schemas.microsoft.com/office/powerpoint/2010/main" val="1719547733"/>
              </p:ext>
            </p:extLst>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9099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graphicEl>
                                              <a:dgm id="{02BA758F-E5D5-46E3-BB6F-164BBDAD4A97}"/>
                                            </p:graphicEl>
                                          </p:spTgt>
                                        </p:tgtEl>
                                        <p:attrNameLst>
                                          <p:attrName>style.visibility</p:attrName>
                                        </p:attrNameLst>
                                      </p:cBhvr>
                                      <p:to>
                                        <p:strVal val="visible"/>
                                      </p:to>
                                    </p:set>
                                    <p:anim calcmode="lin" valueType="num">
                                      <p:cBhvr additive="base">
                                        <p:cTn id="7" dur="500" fill="hold"/>
                                        <p:tgtEl>
                                          <p:spTgt spid="4">
                                            <p:graphicEl>
                                              <a:dgm id="{02BA758F-E5D5-46E3-BB6F-164BBDAD4A97}"/>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02BA758F-E5D5-46E3-BB6F-164BBDAD4A97}"/>
                                            </p:graphicEl>
                                          </p:spTgt>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6">
                                            <p:graphicEl>
                                              <a:dgm id="{CC7DF74C-5A76-486B-A3B9-6C44397CC397}"/>
                                            </p:graphicEl>
                                          </p:spTgt>
                                        </p:tgtEl>
                                        <p:attrNameLst>
                                          <p:attrName>style.visibility</p:attrName>
                                        </p:attrNameLst>
                                      </p:cBhvr>
                                      <p:to>
                                        <p:strVal val="visible"/>
                                      </p:to>
                                    </p:set>
                                    <p:anim calcmode="lin" valueType="num">
                                      <p:cBhvr additive="base">
                                        <p:cTn id="11" dur="500" fill="hold"/>
                                        <p:tgtEl>
                                          <p:spTgt spid="6">
                                            <p:graphicEl>
                                              <a:dgm id="{CC7DF74C-5A76-486B-A3B9-6C44397CC397}"/>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graphicEl>
                                              <a:dgm id="{CC7DF74C-5A76-486B-A3B9-6C44397CC397}"/>
                                            </p:graphic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grpId="0" nodeType="clickEffect">
                                  <p:stCondLst>
                                    <p:cond delay="0"/>
                                  </p:stCondLst>
                                  <p:childTnLst>
                                    <p:set>
                                      <p:cBhvr>
                                        <p:cTn id="16" dur="1" fill="hold">
                                          <p:stCondLst>
                                            <p:cond delay="0"/>
                                          </p:stCondLst>
                                        </p:cTn>
                                        <p:tgtEl>
                                          <p:spTgt spid="6">
                                            <p:graphicEl>
                                              <a:dgm id="{5B65F720-4E2D-4E67-A524-F0526863B156}"/>
                                            </p:graphicEl>
                                          </p:spTgt>
                                        </p:tgtEl>
                                        <p:attrNameLst>
                                          <p:attrName>style.visibility</p:attrName>
                                        </p:attrNameLst>
                                      </p:cBhvr>
                                      <p:to>
                                        <p:strVal val="visible"/>
                                      </p:to>
                                    </p:set>
                                    <p:anim calcmode="lin" valueType="num">
                                      <p:cBhvr additive="base">
                                        <p:cTn id="17" dur="500" fill="hold"/>
                                        <p:tgtEl>
                                          <p:spTgt spid="6">
                                            <p:graphicEl>
                                              <a:dgm id="{5B65F720-4E2D-4E67-A524-F0526863B156}"/>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graphicEl>
                                              <a:dgm id="{5B65F720-4E2D-4E67-A524-F0526863B156}"/>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Graphic spid="6" grpId="0">
        <p:bldSub>
          <a:bldDgm bld="lvl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80" y="370710"/>
            <a:ext cx="7406640" cy="4937760"/>
          </a:xfrm>
          <a:prstGeom prst="rect">
            <a:avLst/>
          </a:prstGeom>
        </p:spPr>
      </p:pic>
      <p:graphicFrame>
        <p:nvGraphicFramePr>
          <p:cNvPr id="4" name="Diagram 3"/>
          <p:cNvGraphicFramePr/>
          <p:nvPr>
            <p:extLst>
              <p:ext uri="{D42A27DB-BD31-4B8C-83A1-F6EECF244321}">
                <p14:modId xmlns:p14="http://schemas.microsoft.com/office/powerpoint/2010/main" val="3186104563"/>
              </p:ext>
            </p:extLst>
          </p:nvPr>
        </p:nvGraphicFramePr>
        <p:xfrm>
          <a:off x="0" y="5311208"/>
          <a:ext cx="9144000" cy="13363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00267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90904862"/>
              </p:ext>
            </p:extLst>
          </p:nvPr>
        </p:nvGraphicFramePr>
        <p:xfrm>
          <a:off x="10875" y="285524"/>
          <a:ext cx="9144000" cy="79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683568" y="1628800"/>
            <a:ext cx="8460432" cy="2308324"/>
          </a:xfrm>
          <a:prstGeom prst="rect">
            <a:avLst/>
          </a:prstGeom>
          <a:noFill/>
        </p:spPr>
        <p:txBody>
          <a:bodyPr wrap="square" rtlCol="0">
            <a:spAutoFit/>
          </a:bodyPr>
          <a:lstStyle/>
          <a:p>
            <a:r>
              <a:rPr lang="en-GB" b="1" dirty="0"/>
              <a:t>For further information on youth engagement and development</a:t>
            </a:r>
          </a:p>
          <a:p>
            <a:endParaRPr lang="en-GB" b="1" dirty="0"/>
          </a:p>
          <a:p>
            <a:r>
              <a:rPr lang="en-GB" b="1" dirty="0"/>
              <a:t>Marcel </a:t>
            </a:r>
            <a:r>
              <a:rPr lang="en-GB" b="1" dirty="0" err="1"/>
              <a:t>Stefanik</a:t>
            </a:r>
            <a:endParaRPr lang="en-GB" b="1" dirty="0"/>
          </a:p>
          <a:p>
            <a:r>
              <a:rPr lang="en-GB" b="1" dirty="0"/>
              <a:t>Senior officer</a:t>
            </a:r>
          </a:p>
          <a:p>
            <a:r>
              <a:rPr lang="en-GB" b="1" dirty="0"/>
              <a:t>Youth Action and Volunteering Development dpt.</a:t>
            </a:r>
          </a:p>
          <a:p>
            <a:r>
              <a:rPr lang="en-GB" dirty="0"/>
              <a:t>IFRC Secretariat</a:t>
            </a:r>
          </a:p>
          <a:p>
            <a:r>
              <a:rPr lang="de-DE" dirty="0"/>
              <a:t>Tel.: +41 (0) 22 </a:t>
            </a:r>
            <a:r>
              <a:rPr lang="de-DE"/>
              <a:t>730 4222</a:t>
            </a:r>
            <a:endParaRPr lang="de-DE" dirty="0"/>
          </a:p>
          <a:p>
            <a:r>
              <a:rPr lang="en-GB" dirty="0"/>
              <a:t>E-mail: stefanik.marcel@ifrc.org</a:t>
            </a: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5396" y="3937124"/>
            <a:ext cx="3809814" cy="2539876"/>
          </a:xfrm>
          <a:prstGeom prst="rect">
            <a:avLst/>
          </a:prstGeom>
        </p:spPr>
      </p:pic>
    </p:spTree>
    <p:extLst>
      <p:ext uri="{BB962C8B-B14F-4D97-AF65-F5344CB8AC3E}">
        <p14:creationId xmlns:p14="http://schemas.microsoft.com/office/powerpoint/2010/main" val="422072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043618670"/>
              </p:ext>
            </p:extLst>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idx="1"/>
          </p:nvPr>
        </p:nvSpPr>
        <p:spPr>
          <a:xfrm>
            <a:off x="457200" y="1600202"/>
            <a:ext cx="8686800" cy="5069158"/>
          </a:xfrm>
        </p:spPr>
        <p:txBody>
          <a:bodyPr>
            <a:normAutofit fontScale="92500" lnSpcReduction="10000"/>
          </a:bodyPr>
          <a:lstStyle/>
          <a:p>
            <a:pPr marL="0" indent="0" algn="just">
              <a:buNone/>
            </a:pPr>
            <a:r>
              <a:rPr lang="en-GB" i="1" dirty="0"/>
              <a:t>Young people will be living the  RCRC  Fundamental principles and Humanitarian values and they will excel as key RCRC actors in both alleviating human suffering and advocating for equality.</a:t>
            </a:r>
          </a:p>
          <a:p>
            <a:pPr marL="0" indent="0" algn="just">
              <a:buNone/>
            </a:pPr>
            <a:endParaRPr lang="en-GB" i="1" dirty="0"/>
          </a:p>
          <a:p>
            <a:pPr marL="0" indent="0" algn="just">
              <a:buNone/>
            </a:pPr>
            <a:r>
              <a:rPr lang="en-GB" i="1" dirty="0"/>
              <a:t>In the RCRC, young people will be treated with respect and as equal partners to adults. Intergenerational cooperation</a:t>
            </a:r>
            <a:r>
              <a:rPr lang="en-GB" dirty="0"/>
              <a:t> </a:t>
            </a:r>
            <a:r>
              <a:rPr lang="en-GB" i="1" dirty="0"/>
              <a:t>throughout the RCRC will result in   humanitarian   actions   and extended partnerships that will increase the number of safe and resilient communities around the world.</a:t>
            </a:r>
            <a:endParaRPr lang="en-GB" dirty="0"/>
          </a:p>
          <a:p>
            <a:pPr algn="just"/>
            <a:endParaRPr lang="en-GB" dirty="0"/>
          </a:p>
        </p:txBody>
      </p:sp>
    </p:spTree>
    <p:extLst>
      <p:ext uri="{BB962C8B-B14F-4D97-AF65-F5344CB8AC3E}">
        <p14:creationId xmlns:p14="http://schemas.microsoft.com/office/powerpoint/2010/main" val="2501830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804293560"/>
              </p:ext>
            </p:extLst>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idx="1"/>
          </p:nvPr>
        </p:nvSpPr>
        <p:spPr>
          <a:xfrm>
            <a:off x="0" y="1628800"/>
            <a:ext cx="9144000" cy="5112568"/>
          </a:xfrm>
        </p:spPr>
        <p:txBody>
          <a:bodyPr>
            <a:normAutofit fontScale="70000" lnSpcReduction="20000"/>
          </a:bodyPr>
          <a:lstStyle/>
          <a:p>
            <a:pPr marL="0" indent="0" algn="just">
              <a:buNone/>
            </a:pPr>
            <a:r>
              <a:rPr lang="en-GB" i="1" dirty="0"/>
              <a:t>Young people, including those outside of the mainstream, will have opportunities responsive to their needs, potential, ambitions, and dreams and will be able to evolve personally, and secure livelihoods for themselves and their families.</a:t>
            </a:r>
          </a:p>
          <a:p>
            <a:pPr marL="0" indent="0" algn="just">
              <a:buNone/>
            </a:pPr>
            <a:endParaRPr lang="en-GB" i="1" dirty="0"/>
          </a:p>
          <a:p>
            <a:pPr marL="0" indent="0" algn="just">
              <a:buNone/>
            </a:pPr>
            <a:r>
              <a:rPr lang="en-GB" i="1" dirty="0"/>
              <a:t>Young people, knowledgeable and empowered to stay healthy, will assume roles as responsible members of their communities, will care for and engage with those in the shadows and those affected by the “</a:t>
            </a:r>
            <a:r>
              <a:rPr lang="en-GB" i="1" dirty="0" err="1"/>
              <a:t>Solferinos</a:t>
            </a:r>
            <a:r>
              <a:rPr lang="en-GB" i="1" dirty="0"/>
              <a:t> of the day”, being motivated by free will, as opposed to a desire for material or financial gain or by external social, economic, and political pressure.</a:t>
            </a:r>
          </a:p>
          <a:p>
            <a:pPr marL="0" indent="0" algn="just">
              <a:buNone/>
            </a:pPr>
            <a:endParaRPr lang="en-GB" i="1" dirty="0"/>
          </a:p>
          <a:p>
            <a:pPr marL="0" indent="0" algn="just">
              <a:buNone/>
            </a:pPr>
            <a:r>
              <a:rPr lang="en-GB" i="1" dirty="0"/>
              <a:t>Through, recognition </a:t>
            </a:r>
            <a:r>
              <a:rPr lang="en-GB" i="1" dirty="0" err="1"/>
              <a:t>ofyouth</a:t>
            </a:r>
            <a:r>
              <a:rPr lang="en-GB" i="1" dirty="0"/>
              <a:t> contributions and creation of space for youth by adults, young people will develop ownership for nurturing their communities and will favour ethical decisions that lead to collective community advancement over decisions of individual gain.</a:t>
            </a:r>
            <a:endParaRPr lang="en-GB" dirty="0"/>
          </a:p>
        </p:txBody>
      </p:sp>
    </p:spTree>
    <p:extLst>
      <p:ext uri="{BB962C8B-B14F-4D97-AF65-F5344CB8AC3E}">
        <p14:creationId xmlns:p14="http://schemas.microsoft.com/office/powerpoint/2010/main" val="1842161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000"/>
          </a:xfrm>
          <a:prstGeom prst="roundRect">
            <a:avLst/>
          </a:prstGeom>
          <a:solidFill>
            <a:srgbClr val="FF0000"/>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3000" b="1" cap="all" dirty="0"/>
              <a:t>Principles of the Youth Engagement in RCRC</a:t>
            </a:r>
            <a:endParaRPr lang="en-GB" sz="3000" b="1" cap="all" dirty="0"/>
          </a:p>
        </p:txBody>
      </p:sp>
      <p:grpSp>
        <p:nvGrpSpPr>
          <p:cNvPr id="4" name="Group 3"/>
          <p:cNvGrpSpPr/>
          <p:nvPr/>
        </p:nvGrpSpPr>
        <p:grpSpPr>
          <a:xfrm>
            <a:off x="103437" y="2009375"/>
            <a:ext cx="2823904" cy="1694343"/>
            <a:chOff x="0" y="923077"/>
            <a:chExt cx="2823904" cy="1694343"/>
          </a:xfrm>
        </p:grpSpPr>
        <p:sp>
          <p:nvSpPr>
            <p:cNvPr id="18" name="Rounded Rectangle 17"/>
            <p:cNvSpPr/>
            <p:nvPr/>
          </p:nvSpPr>
          <p:spPr>
            <a:xfrm>
              <a:off x="0" y="923077"/>
              <a:ext cx="2823904" cy="1694343"/>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Rounded Rectangle 4"/>
            <p:cNvSpPr/>
            <p:nvPr/>
          </p:nvSpPr>
          <p:spPr>
            <a:xfrm>
              <a:off x="82711" y="1005788"/>
              <a:ext cx="2658482" cy="15289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b="1" kern="1200" dirty="0"/>
                <a:t>Youth engagement</a:t>
              </a:r>
              <a:r>
                <a:rPr lang="en-GB" sz="1600" kern="1200" dirty="0"/>
                <a:t> is intrinsic to </a:t>
              </a:r>
              <a:r>
                <a:rPr lang="en-GB" sz="1600" b="1" kern="1200" dirty="0"/>
                <a:t>building strong National Societies</a:t>
              </a:r>
              <a:r>
                <a:rPr lang="en-GB" sz="1600" kern="1200" dirty="0"/>
                <a:t>.</a:t>
              </a:r>
            </a:p>
          </p:txBody>
        </p:sp>
      </p:grpSp>
      <p:grpSp>
        <p:nvGrpSpPr>
          <p:cNvPr id="5" name="Group 4"/>
          <p:cNvGrpSpPr/>
          <p:nvPr/>
        </p:nvGrpSpPr>
        <p:grpSpPr>
          <a:xfrm>
            <a:off x="6316028" y="1988840"/>
            <a:ext cx="2823904" cy="1694343"/>
            <a:chOff x="6212591" y="902542"/>
            <a:chExt cx="2823904" cy="1694343"/>
          </a:xfrm>
        </p:grpSpPr>
        <p:sp>
          <p:nvSpPr>
            <p:cNvPr id="15" name="Rounded Rectangle 14"/>
            <p:cNvSpPr/>
            <p:nvPr/>
          </p:nvSpPr>
          <p:spPr>
            <a:xfrm>
              <a:off x="6212591" y="902542"/>
              <a:ext cx="2823904" cy="1694343"/>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7" name="Rounded Rectangle 6"/>
            <p:cNvSpPr/>
            <p:nvPr/>
          </p:nvSpPr>
          <p:spPr>
            <a:xfrm>
              <a:off x="6295302" y="985253"/>
              <a:ext cx="2658482" cy="15289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a:t>Education, Empowerment, and Enabling environments </a:t>
              </a:r>
              <a:r>
                <a:rPr lang="en-US" sz="1600" kern="1200" dirty="0"/>
                <a:t>for young people are vital  for youth engagement.</a:t>
              </a:r>
              <a:endParaRPr lang="en-GB" sz="1600" kern="1200" dirty="0"/>
            </a:p>
          </p:txBody>
        </p:sp>
      </p:grpSp>
      <p:grpSp>
        <p:nvGrpSpPr>
          <p:cNvPr id="6" name="Group 5"/>
          <p:cNvGrpSpPr/>
          <p:nvPr/>
        </p:nvGrpSpPr>
        <p:grpSpPr>
          <a:xfrm>
            <a:off x="5263982" y="4129066"/>
            <a:ext cx="2823904" cy="1694343"/>
            <a:chOff x="5160545" y="3042768"/>
            <a:chExt cx="2823904" cy="1694343"/>
          </a:xfrm>
        </p:grpSpPr>
        <p:sp>
          <p:nvSpPr>
            <p:cNvPr id="13" name="Rounded Rectangle 12"/>
            <p:cNvSpPr/>
            <p:nvPr/>
          </p:nvSpPr>
          <p:spPr>
            <a:xfrm>
              <a:off x="5160545" y="3042768"/>
              <a:ext cx="2823904" cy="1694343"/>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ounded Rectangle 8"/>
            <p:cNvSpPr/>
            <p:nvPr/>
          </p:nvSpPr>
          <p:spPr>
            <a:xfrm>
              <a:off x="5243256" y="3125479"/>
              <a:ext cx="2658482" cy="15289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a:t>Youth in </a:t>
              </a:r>
              <a:r>
                <a:rPr lang="en-GB" sz="1600" b="1" kern="1200" dirty="0"/>
                <a:t>decision-making</a:t>
              </a:r>
              <a:r>
                <a:rPr lang="en-GB" sz="1600" kern="1200" dirty="0"/>
                <a:t> at all levels of management, governance, and service delivery are crucial for intergenerational transfer of experiences and </a:t>
              </a:r>
              <a:r>
                <a:rPr lang="en-GB" sz="1600" b="1" kern="1200" dirty="0"/>
                <a:t>continuity.</a:t>
              </a:r>
            </a:p>
          </p:txBody>
        </p:sp>
      </p:grpSp>
      <p:grpSp>
        <p:nvGrpSpPr>
          <p:cNvPr id="7" name="Group 6"/>
          <p:cNvGrpSpPr/>
          <p:nvPr/>
        </p:nvGrpSpPr>
        <p:grpSpPr>
          <a:xfrm>
            <a:off x="816840" y="4129060"/>
            <a:ext cx="2823904" cy="1694343"/>
            <a:chOff x="713403" y="3042762"/>
            <a:chExt cx="2823904" cy="1694343"/>
          </a:xfrm>
        </p:grpSpPr>
        <p:sp>
          <p:nvSpPr>
            <p:cNvPr id="11" name="Rounded Rectangle 10"/>
            <p:cNvSpPr/>
            <p:nvPr/>
          </p:nvSpPr>
          <p:spPr>
            <a:xfrm>
              <a:off x="713403" y="3042762"/>
              <a:ext cx="2823904" cy="1694343"/>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2" name="Rounded Rectangle 10"/>
            <p:cNvSpPr/>
            <p:nvPr/>
          </p:nvSpPr>
          <p:spPr>
            <a:xfrm>
              <a:off x="796114" y="3125473"/>
              <a:ext cx="2658482" cy="15289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a:t>Youth are </a:t>
              </a:r>
              <a:r>
                <a:rPr lang="en-GB" sz="1600" b="1" kern="1200" dirty="0"/>
                <a:t>agents of change </a:t>
              </a:r>
              <a:r>
                <a:rPr lang="en-GB" sz="1600" kern="1200" dirty="0"/>
                <a:t>addressing global humanitarian challenges pertinent </a:t>
              </a:r>
              <a:r>
                <a:rPr lang="en-GB" sz="1600" b="0" kern="1200" dirty="0"/>
                <a:t>to </a:t>
              </a:r>
              <a:r>
                <a:rPr lang="en-GB" sz="1600" b="1" kern="1200" dirty="0"/>
                <a:t>local communities</a:t>
              </a:r>
              <a:r>
                <a:rPr lang="en-GB" sz="1600" kern="1200" dirty="0"/>
                <a:t>.</a:t>
              </a:r>
            </a:p>
          </p:txBody>
        </p:sp>
      </p:grpSp>
      <p:grpSp>
        <p:nvGrpSpPr>
          <p:cNvPr id="8" name="Group 7"/>
          <p:cNvGrpSpPr/>
          <p:nvPr/>
        </p:nvGrpSpPr>
        <p:grpSpPr>
          <a:xfrm>
            <a:off x="3195697" y="2025296"/>
            <a:ext cx="2823904" cy="1694343"/>
            <a:chOff x="3092260" y="938998"/>
            <a:chExt cx="2823904" cy="1694343"/>
          </a:xfrm>
        </p:grpSpPr>
        <p:sp>
          <p:nvSpPr>
            <p:cNvPr id="9" name="Rounded Rectangle 8"/>
            <p:cNvSpPr/>
            <p:nvPr/>
          </p:nvSpPr>
          <p:spPr>
            <a:xfrm>
              <a:off x="3092260" y="938998"/>
              <a:ext cx="2823904" cy="1694343"/>
            </a:xfrm>
            <a:prstGeom prst="round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0" name="Rounded Rectangle 12"/>
            <p:cNvSpPr/>
            <p:nvPr/>
          </p:nvSpPr>
          <p:spPr>
            <a:xfrm>
              <a:off x="3174971" y="1021709"/>
              <a:ext cx="2658482" cy="15289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b="1" kern="1200" dirty="0"/>
                <a:t>RC RC volunteerism </a:t>
              </a:r>
              <a:r>
                <a:rPr lang="en-GB" sz="1600" b="0" kern="1200" dirty="0"/>
                <a:t>is</a:t>
              </a:r>
              <a:r>
                <a:rPr lang="en-GB" sz="1600" kern="1200" dirty="0"/>
                <a:t> central to youth engagement and is an effective and meaningful way </a:t>
              </a:r>
              <a:r>
                <a:rPr lang="en-GB" sz="1600" b="0" kern="1200" dirty="0"/>
                <a:t>of</a:t>
              </a:r>
              <a:r>
                <a:rPr lang="en-GB" sz="1600" b="1" kern="1200" dirty="0"/>
                <a:t> youth civic engagement</a:t>
              </a:r>
              <a:r>
                <a:rPr lang="en-GB" sz="1600" kern="1200" dirty="0"/>
                <a:t>.</a:t>
              </a:r>
            </a:p>
          </p:txBody>
        </p:sp>
      </p:grpSp>
    </p:spTree>
    <p:extLst>
      <p:ext uri="{BB962C8B-B14F-4D97-AF65-F5344CB8AC3E}">
        <p14:creationId xmlns:p14="http://schemas.microsoft.com/office/powerpoint/2010/main" val="49174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429213758"/>
              </p:ext>
            </p:extLst>
          </p:nvPr>
        </p:nvGraphicFramePr>
        <p:xfrm>
          <a:off x="0" y="13508"/>
          <a:ext cx="9144000" cy="936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5"/>
          <p:cNvGraphicFramePr>
            <a:graphicFrameLocks noGrp="1"/>
          </p:cNvGraphicFramePr>
          <p:nvPr>
            <p:ph idx="1"/>
            <p:extLst>
              <p:ext uri="{D42A27DB-BD31-4B8C-83A1-F6EECF244321}">
                <p14:modId xmlns:p14="http://schemas.microsoft.com/office/powerpoint/2010/main" val="18485075"/>
              </p:ext>
            </p:extLst>
          </p:nvPr>
        </p:nvGraphicFramePr>
        <p:xfrm>
          <a:off x="321273" y="816266"/>
          <a:ext cx="8579296" cy="497625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p:cNvGraphicFramePr/>
          <p:nvPr>
            <p:extLst>
              <p:ext uri="{D42A27DB-BD31-4B8C-83A1-F6EECF244321}">
                <p14:modId xmlns:p14="http://schemas.microsoft.com/office/powerpoint/2010/main" val="702563204"/>
              </p:ext>
            </p:extLst>
          </p:nvPr>
        </p:nvGraphicFramePr>
        <p:xfrm>
          <a:off x="539552" y="5862781"/>
          <a:ext cx="8136904" cy="90872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56207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6">
                                            <p:graphicEl>
                                              <a:dgm id="{3A840B30-ED29-4522-9CA9-6A085DC82D83}"/>
                                            </p:graphicEl>
                                          </p:spTgt>
                                        </p:tgtEl>
                                        <p:attrNameLst>
                                          <p:attrName>style.visibility</p:attrName>
                                        </p:attrNameLst>
                                      </p:cBhvr>
                                      <p:to>
                                        <p:strVal val="visible"/>
                                      </p:to>
                                    </p:set>
                                    <p:animEffect transition="in" filter="wheel(1)">
                                      <p:cBhvr>
                                        <p:cTn id="7" dur="2000"/>
                                        <p:tgtEl>
                                          <p:spTgt spid="6">
                                            <p:graphicEl>
                                              <a:dgm id="{3A840B30-ED29-4522-9CA9-6A085DC82D8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1" nodeType="clickEffect">
                                  <p:stCondLst>
                                    <p:cond delay="0"/>
                                  </p:stCondLst>
                                  <p:childTnLst>
                                    <p:set>
                                      <p:cBhvr>
                                        <p:cTn id="11" dur="1" fill="hold">
                                          <p:stCondLst>
                                            <p:cond delay="0"/>
                                          </p:stCondLst>
                                        </p:cTn>
                                        <p:tgtEl>
                                          <p:spTgt spid="6">
                                            <p:graphicEl>
                                              <a:dgm id="{5245F500-0A76-40FA-B5FF-85412E0258B1}"/>
                                            </p:graphicEl>
                                          </p:spTgt>
                                        </p:tgtEl>
                                        <p:attrNameLst>
                                          <p:attrName>style.visibility</p:attrName>
                                        </p:attrNameLst>
                                      </p:cBhvr>
                                      <p:to>
                                        <p:strVal val="visible"/>
                                      </p:to>
                                    </p:set>
                                    <p:animEffect transition="in" filter="wheel(1)">
                                      <p:cBhvr>
                                        <p:cTn id="12" dur="2000"/>
                                        <p:tgtEl>
                                          <p:spTgt spid="6">
                                            <p:graphicEl>
                                              <a:dgm id="{5245F500-0A76-40FA-B5FF-85412E0258B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1" nodeType="clickEffect">
                                  <p:stCondLst>
                                    <p:cond delay="0"/>
                                  </p:stCondLst>
                                  <p:childTnLst>
                                    <p:set>
                                      <p:cBhvr>
                                        <p:cTn id="16" dur="1" fill="hold">
                                          <p:stCondLst>
                                            <p:cond delay="0"/>
                                          </p:stCondLst>
                                        </p:cTn>
                                        <p:tgtEl>
                                          <p:spTgt spid="6">
                                            <p:graphicEl>
                                              <a:dgm id="{0408C47F-717B-4091-8B73-DA3C9FC5870C}"/>
                                            </p:graphicEl>
                                          </p:spTgt>
                                        </p:tgtEl>
                                        <p:attrNameLst>
                                          <p:attrName>style.visibility</p:attrName>
                                        </p:attrNameLst>
                                      </p:cBhvr>
                                      <p:to>
                                        <p:strVal val="visible"/>
                                      </p:to>
                                    </p:set>
                                    <p:animEffect transition="in" filter="wheel(1)">
                                      <p:cBhvr>
                                        <p:cTn id="17" dur="2000"/>
                                        <p:tgtEl>
                                          <p:spTgt spid="6">
                                            <p:graphicEl>
                                              <a:dgm id="{0408C47F-717B-4091-8B73-DA3C9FC5870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1" nodeType="clickEffect">
                                  <p:stCondLst>
                                    <p:cond delay="0"/>
                                  </p:stCondLst>
                                  <p:childTnLst>
                                    <p:set>
                                      <p:cBhvr>
                                        <p:cTn id="21" dur="1" fill="hold">
                                          <p:stCondLst>
                                            <p:cond delay="0"/>
                                          </p:stCondLst>
                                        </p:cTn>
                                        <p:tgtEl>
                                          <p:spTgt spid="6">
                                            <p:graphicEl>
                                              <a:dgm id="{2F662C60-8271-45A2-8F8A-C908EC0A6A0F}"/>
                                            </p:graphicEl>
                                          </p:spTgt>
                                        </p:tgtEl>
                                        <p:attrNameLst>
                                          <p:attrName>style.visibility</p:attrName>
                                        </p:attrNameLst>
                                      </p:cBhvr>
                                      <p:to>
                                        <p:strVal val="visible"/>
                                      </p:to>
                                    </p:set>
                                    <p:animEffect transition="in" filter="wheel(1)">
                                      <p:cBhvr>
                                        <p:cTn id="22" dur="2000"/>
                                        <p:tgtEl>
                                          <p:spTgt spid="6">
                                            <p:graphicEl>
                                              <a:dgm id="{2F662C60-8271-45A2-8F8A-C908EC0A6A0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graphicEl>
                                              <a:dgm id="{02BA758F-E5D5-46E3-BB6F-164BBDAD4A97}"/>
                                            </p:graphicEl>
                                          </p:spTgt>
                                        </p:tgtEl>
                                        <p:attrNameLst>
                                          <p:attrName>style.visibility</p:attrName>
                                        </p:attrNameLst>
                                      </p:cBhvr>
                                      <p:to>
                                        <p:strVal val="visible"/>
                                      </p:to>
                                    </p:set>
                                    <p:anim calcmode="lin" valueType="num">
                                      <p:cBhvr additive="base">
                                        <p:cTn id="27" dur="500" fill="hold"/>
                                        <p:tgtEl>
                                          <p:spTgt spid="5">
                                            <p:graphicEl>
                                              <a:dgm id="{02BA758F-E5D5-46E3-BB6F-164BBDAD4A97}"/>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graphicEl>
                                              <a:dgm id="{02BA758F-E5D5-46E3-BB6F-164BBDAD4A97}"/>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1" uiExpand="1">
        <p:bldSub>
          <a:bldDgm bld="one"/>
        </p:bldSub>
      </p:bldGraphic>
      <p:bldGraphic spid="5"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015553312"/>
              </p:ext>
            </p:extLst>
          </p:nvPr>
        </p:nvGraphicFramePr>
        <p:xfrm>
          <a:off x="0" y="274638"/>
          <a:ext cx="9144000" cy="850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 Same Side Corner Rectangle 11"/>
          <p:cNvSpPr/>
          <p:nvPr/>
        </p:nvSpPr>
        <p:spPr>
          <a:xfrm rot="5400000">
            <a:off x="3948979" y="1221804"/>
            <a:ext cx="4342385" cy="5544619"/>
          </a:xfrm>
          <a:prstGeom prst="round2SameRect">
            <a:avLst/>
          </a:prstGeom>
          <a:solidFill>
            <a:srgbClr val="FF0000">
              <a:alpha val="85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 name="TextBox 1"/>
          <p:cNvSpPr txBox="1"/>
          <p:nvPr/>
        </p:nvSpPr>
        <p:spPr>
          <a:xfrm>
            <a:off x="3707904" y="2204864"/>
            <a:ext cx="4680520" cy="2931572"/>
          </a:xfrm>
          <a:prstGeom prst="rect">
            <a:avLst/>
          </a:prstGeom>
          <a:noFill/>
        </p:spPr>
        <p:txBody>
          <a:bodyPr wrap="square" rtlCol="0">
            <a:spAutoFit/>
          </a:bodyPr>
          <a:lstStyle/>
          <a:p>
            <a:pPr marL="171450" lvl="1" indent="-171450" defTabSz="800100">
              <a:lnSpc>
                <a:spcPct val="90000"/>
              </a:lnSpc>
              <a:spcBef>
                <a:spcPct val="0"/>
              </a:spcBef>
              <a:spcAft>
                <a:spcPct val="15000"/>
              </a:spcAft>
              <a:buChar char="••"/>
            </a:pPr>
            <a:r>
              <a:rPr lang="en-GB" sz="3000" i="1" dirty="0">
                <a:solidFill>
                  <a:schemeClr val="bg1"/>
                </a:solidFill>
                <a:uFill>
                  <a:solidFill>
                    <a:schemeClr val="bg1"/>
                  </a:solidFill>
                </a:uFill>
              </a:rPr>
              <a:t> </a:t>
            </a:r>
            <a:r>
              <a:rPr lang="en-GB" sz="3000" b="1" i="1" dirty="0">
                <a:solidFill>
                  <a:schemeClr val="bg1"/>
                </a:solidFill>
                <a:uFill>
                  <a:solidFill>
                    <a:schemeClr val="bg1"/>
                  </a:solidFill>
                </a:uFill>
              </a:rPr>
              <a:t>3</a:t>
            </a:r>
            <a:r>
              <a:rPr lang="en-GB" sz="3000" i="1" dirty="0">
                <a:solidFill>
                  <a:schemeClr val="bg1"/>
                </a:solidFill>
                <a:uFill>
                  <a:solidFill>
                    <a:schemeClr val="bg1"/>
                  </a:solidFill>
                </a:uFill>
              </a:rPr>
              <a:t> Age groups</a:t>
            </a:r>
          </a:p>
          <a:p>
            <a:pPr lvl="2" indent="-457200" defTabSz="800100">
              <a:lnSpc>
                <a:spcPct val="90000"/>
              </a:lnSpc>
              <a:spcBef>
                <a:spcPct val="0"/>
              </a:spcBef>
              <a:spcAft>
                <a:spcPct val="15000"/>
              </a:spcAft>
              <a:buFont typeface="Wingdings" panose="05000000000000000000" pitchFamily="2" charset="2"/>
              <a:buChar char="ü"/>
            </a:pPr>
            <a:r>
              <a:rPr lang="en-GB" sz="3000" i="1" dirty="0">
                <a:solidFill>
                  <a:schemeClr val="bg1"/>
                </a:solidFill>
                <a:uFill>
                  <a:solidFill>
                    <a:schemeClr val="bg1"/>
                  </a:solidFill>
                </a:uFill>
              </a:rPr>
              <a:t>Children (5-11)</a:t>
            </a:r>
          </a:p>
          <a:p>
            <a:pPr lvl="2" indent="-457200" defTabSz="800100">
              <a:lnSpc>
                <a:spcPct val="90000"/>
              </a:lnSpc>
              <a:spcBef>
                <a:spcPct val="0"/>
              </a:spcBef>
              <a:spcAft>
                <a:spcPct val="15000"/>
              </a:spcAft>
              <a:buFont typeface="Wingdings" panose="05000000000000000000" pitchFamily="2" charset="2"/>
              <a:buChar char="ü"/>
            </a:pPr>
            <a:r>
              <a:rPr lang="en-GB" sz="3000" i="1" dirty="0">
                <a:solidFill>
                  <a:schemeClr val="bg1"/>
                </a:solidFill>
                <a:uFill>
                  <a:solidFill>
                    <a:schemeClr val="bg1"/>
                  </a:solidFill>
                </a:uFill>
              </a:rPr>
              <a:t>Adolescents (12-17)</a:t>
            </a:r>
          </a:p>
          <a:p>
            <a:pPr lvl="2" indent="-457200" defTabSz="800100">
              <a:lnSpc>
                <a:spcPct val="90000"/>
              </a:lnSpc>
              <a:spcBef>
                <a:spcPct val="0"/>
              </a:spcBef>
              <a:spcAft>
                <a:spcPct val="15000"/>
              </a:spcAft>
              <a:buFont typeface="Wingdings" panose="05000000000000000000" pitchFamily="2" charset="2"/>
              <a:buChar char="ü"/>
            </a:pPr>
            <a:r>
              <a:rPr lang="en-GB" sz="3000" i="1" dirty="0">
                <a:solidFill>
                  <a:schemeClr val="bg1"/>
                </a:solidFill>
                <a:uFill>
                  <a:solidFill>
                    <a:schemeClr val="bg1"/>
                  </a:solidFill>
                </a:uFill>
              </a:rPr>
              <a:t>Young adults (18-30)</a:t>
            </a:r>
          </a:p>
          <a:p>
            <a:pPr marL="171450" lvl="1" indent="-171450" defTabSz="800100">
              <a:lnSpc>
                <a:spcPct val="90000"/>
              </a:lnSpc>
              <a:spcBef>
                <a:spcPct val="0"/>
              </a:spcBef>
              <a:spcAft>
                <a:spcPct val="15000"/>
              </a:spcAft>
              <a:buChar char="••"/>
            </a:pPr>
            <a:r>
              <a:rPr lang="en-GB" sz="3000" i="1" dirty="0">
                <a:solidFill>
                  <a:schemeClr val="bg1"/>
                </a:solidFill>
                <a:uFill>
                  <a:solidFill>
                    <a:schemeClr val="bg1"/>
                  </a:solidFill>
                </a:uFill>
              </a:rPr>
              <a:t> </a:t>
            </a:r>
            <a:r>
              <a:rPr lang="en-GB" sz="3000" b="1" i="1" dirty="0">
                <a:solidFill>
                  <a:schemeClr val="bg1"/>
                </a:solidFill>
                <a:uFill>
                  <a:solidFill>
                    <a:schemeClr val="bg1"/>
                  </a:solidFill>
                </a:uFill>
              </a:rPr>
              <a:t>3</a:t>
            </a:r>
            <a:r>
              <a:rPr lang="en-GB" sz="3000" i="1" dirty="0">
                <a:solidFill>
                  <a:schemeClr val="bg1"/>
                </a:solidFill>
                <a:uFill>
                  <a:solidFill>
                    <a:schemeClr val="bg1"/>
                  </a:solidFill>
                </a:uFill>
              </a:rPr>
              <a:t> </a:t>
            </a:r>
            <a:r>
              <a:rPr lang="en-GB" sz="3000" i="1" dirty="0" err="1">
                <a:solidFill>
                  <a:schemeClr val="bg1"/>
                </a:solidFill>
                <a:uFill>
                  <a:solidFill>
                    <a:schemeClr val="bg1"/>
                  </a:solidFill>
                </a:uFill>
              </a:rPr>
              <a:t>E</a:t>
            </a:r>
            <a:r>
              <a:rPr lang="en-GB" sz="3000" dirty="0" err="1">
                <a:solidFill>
                  <a:schemeClr val="bg1"/>
                </a:solidFill>
                <a:uFill>
                  <a:solidFill>
                    <a:schemeClr val="bg1"/>
                  </a:solidFill>
                </a:uFill>
              </a:rPr>
              <a:t>s</a:t>
            </a:r>
            <a:r>
              <a:rPr lang="en-GB" sz="3000" dirty="0">
                <a:solidFill>
                  <a:schemeClr val="bg1"/>
                </a:solidFill>
              </a:rPr>
              <a:t> concept</a:t>
            </a:r>
          </a:p>
          <a:p>
            <a:pPr marL="171450" lvl="1" indent="-171450" defTabSz="800100">
              <a:lnSpc>
                <a:spcPct val="90000"/>
              </a:lnSpc>
              <a:spcBef>
                <a:spcPct val="0"/>
              </a:spcBef>
              <a:spcAft>
                <a:spcPct val="15000"/>
              </a:spcAft>
              <a:buChar char="••"/>
            </a:pPr>
            <a:r>
              <a:rPr lang="en-GB" sz="3000" dirty="0">
                <a:solidFill>
                  <a:schemeClr val="bg1"/>
                </a:solidFill>
              </a:rPr>
              <a:t> </a:t>
            </a:r>
            <a:r>
              <a:rPr lang="en-GB" sz="3000" b="1" dirty="0">
                <a:solidFill>
                  <a:schemeClr val="bg1"/>
                </a:solidFill>
              </a:rPr>
              <a:t>3</a:t>
            </a:r>
            <a:r>
              <a:rPr lang="en-GB" sz="3000" dirty="0">
                <a:solidFill>
                  <a:schemeClr val="bg1"/>
                </a:solidFill>
              </a:rPr>
              <a:t> Pathways </a:t>
            </a:r>
          </a:p>
        </p:txBody>
      </p:sp>
      <p:grpSp>
        <p:nvGrpSpPr>
          <p:cNvPr id="9" name="Group 8"/>
          <p:cNvGrpSpPr/>
          <p:nvPr/>
        </p:nvGrpSpPr>
        <p:grpSpPr>
          <a:xfrm>
            <a:off x="395536" y="2276872"/>
            <a:ext cx="2234952" cy="2860985"/>
            <a:chOff x="-103627" y="150051"/>
            <a:chExt cx="2966245" cy="3440409"/>
          </a:xfrm>
        </p:grpSpPr>
        <p:sp>
          <p:nvSpPr>
            <p:cNvPr id="10" name="Rounded Rectangle 9"/>
            <p:cNvSpPr/>
            <p:nvPr/>
          </p:nvSpPr>
          <p:spPr>
            <a:xfrm>
              <a:off x="-100038" y="496417"/>
              <a:ext cx="2962656" cy="2885802"/>
            </a:xfrm>
            <a:prstGeom prst="roundRect">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Rounded Rectangle 10"/>
            <p:cNvSpPr/>
            <p:nvPr/>
          </p:nvSpPr>
          <p:spPr>
            <a:xfrm>
              <a:off x="-103627" y="150051"/>
              <a:ext cx="2734756" cy="34404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n-GB" sz="9600" b="1" u="none" kern="1200" dirty="0"/>
                <a:t>3</a:t>
              </a:r>
            </a:p>
          </p:txBody>
        </p:sp>
      </p:grpSp>
    </p:spTree>
    <p:extLst>
      <p:ext uri="{BB962C8B-B14F-4D97-AF65-F5344CB8AC3E}">
        <p14:creationId xmlns:p14="http://schemas.microsoft.com/office/powerpoint/2010/main" val="218279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179580394"/>
              </p:ext>
            </p:extLst>
          </p:nvPr>
        </p:nvGraphicFramePr>
        <p:xfrm>
          <a:off x="0" y="274638"/>
          <a:ext cx="9144000" cy="850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3347862" y="4199181"/>
            <a:ext cx="5266944" cy="2046362"/>
            <a:chOff x="2818670" y="2641270"/>
            <a:chExt cx="5266944" cy="2046362"/>
          </a:xfrm>
        </p:grpSpPr>
        <p:sp>
          <p:nvSpPr>
            <p:cNvPr id="16" name="Round Same Side Corner Rectangle 15"/>
            <p:cNvSpPr/>
            <p:nvPr/>
          </p:nvSpPr>
          <p:spPr>
            <a:xfrm rot="5400000">
              <a:off x="4428961" y="1030979"/>
              <a:ext cx="2046362" cy="5266944"/>
            </a:xfrm>
            <a:prstGeom prst="round2SameRect">
              <a:avLst/>
            </a:prstGeom>
            <a:solidFill>
              <a:srgbClr val="FF0000">
                <a:alpha val="85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7" name="Round Same Side Corner Rectangle 4"/>
            <p:cNvSpPr/>
            <p:nvPr/>
          </p:nvSpPr>
          <p:spPr>
            <a:xfrm>
              <a:off x="2818671" y="2741165"/>
              <a:ext cx="5167049" cy="18465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GB" sz="1800" b="0" i="1" u="none" kern="1200" baseline="0" dirty="0">
                  <a:solidFill>
                    <a:schemeClr val="bg1"/>
                  </a:solidFill>
                  <a:uFill>
                    <a:solidFill>
                      <a:schemeClr val="bg1"/>
                    </a:solidFill>
                  </a:uFill>
                </a:rPr>
                <a:t>3E</a:t>
              </a:r>
              <a:r>
                <a:rPr lang="en-GB" sz="1800" b="0" u="none" kern="1200" baseline="0" dirty="0">
                  <a:solidFill>
                    <a:schemeClr val="bg1"/>
                  </a:solidFill>
                  <a:uFill>
                    <a:solidFill>
                      <a:schemeClr val="bg1"/>
                    </a:solidFill>
                  </a:uFill>
                </a:rPr>
                <a:t>s</a:t>
              </a:r>
              <a:r>
                <a:rPr lang="en-GB" sz="1800" b="0" u="none" kern="1200" baseline="0" dirty="0">
                  <a:solidFill>
                    <a:schemeClr val="bg1"/>
                  </a:solidFill>
                </a:rPr>
                <a:t> concept</a:t>
              </a:r>
            </a:p>
            <a:p>
              <a:pPr marL="171450" lvl="1" indent="-171450" algn="l" defTabSz="800100" rtl="0">
                <a:lnSpc>
                  <a:spcPct val="90000"/>
                </a:lnSpc>
                <a:spcBef>
                  <a:spcPct val="0"/>
                </a:spcBef>
                <a:spcAft>
                  <a:spcPct val="15000"/>
                </a:spcAft>
                <a:buChar char="••"/>
              </a:pPr>
              <a:r>
                <a:rPr lang="en-GB" sz="1800" b="0" u="none" kern="1200" baseline="0" dirty="0">
                  <a:solidFill>
                    <a:schemeClr val="bg1"/>
                  </a:solidFill>
                </a:rPr>
                <a:t>Key Youth definitions</a:t>
              </a:r>
            </a:p>
            <a:p>
              <a:pPr marL="171450" lvl="1" indent="-171450" algn="l" defTabSz="800100" rtl="0">
                <a:lnSpc>
                  <a:spcPct val="90000"/>
                </a:lnSpc>
                <a:spcBef>
                  <a:spcPct val="0"/>
                </a:spcBef>
                <a:spcAft>
                  <a:spcPct val="15000"/>
                </a:spcAft>
                <a:buChar char="••"/>
              </a:pPr>
              <a:r>
                <a:rPr lang="en-GB" sz="1800" b="0" u="none" kern="1200" baseline="0" dirty="0">
                  <a:solidFill>
                    <a:schemeClr val="bg1"/>
                  </a:solidFill>
                </a:rPr>
                <a:t>Roles and commitments</a:t>
              </a:r>
            </a:p>
            <a:p>
              <a:pPr marL="171450" lvl="1" indent="-171450" algn="l" defTabSz="800100" rtl="0">
                <a:lnSpc>
                  <a:spcPct val="90000"/>
                </a:lnSpc>
                <a:spcBef>
                  <a:spcPct val="0"/>
                </a:spcBef>
                <a:spcAft>
                  <a:spcPct val="15000"/>
                </a:spcAft>
                <a:buChar char="••"/>
              </a:pPr>
              <a:r>
                <a:rPr lang="en-GB" sz="1800" b="0" u="none" kern="1200" baseline="0" dirty="0">
                  <a:solidFill>
                    <a:schemeClr val="bg1"/>
                  </a:solidFill>
                </a:rPr>
                <a:t>Glossary</a:t>
              </a:r>
            </a:p>
          </p:txBody>
        </p:sp>
      </p:grpSp>
      <p:grpSp>
        <p:nvGrpSpPr>
          <p:cNvPr id="7" name="Group 6"/>
          <p:cNvGrpSpPr/>
          <p:nvPr/>
        </p:nvGrpSpPr>
        <p:grpSpPr>
          <a:xfrm>
            <a:off x="529192" y="4009023"/>
            <a:ext cx="2962656" cy="2334282"/>
            <a:chOff x="0" y="2451112"/>
            <a:chExt cx="2962656" cy="2334282"/>
          </a:xfrm>
        </p:grpSpPr>
        <p:sp>
          <p:nvSpPr>
            <p:cNvPr id="14" name="Rounded Rectangle 13"/>
            <p:cNvSpPr/>
            <p:nvPr/>
          </p:nvSpPr>
          <p:spPr>
            <a:xfrm>
              <a:off x="0" y="2451112"/>
              <a:ext cx="2962656" cy="2334282"/>
            </a:xfrm>
            <a:prstGeom prst="roundRect">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ounded Rectangle 6"/>
            <p:cNvSpPr/>
            <p:nvPr/>
          </p:nvSpPr>
          <p:spPr>
            <a:xfrm>
              <a:off x="113950" y="2565062"/>
              <a:ext cx="2734756" cy="2106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n-GB" sz="2700" b="1" u="none" kern="1200" dirty="0"/>
                <a:t>Unifying global strategic framework for youth engagement in RCRC</a:t>
              </a:r>
            </a:p>
          </p:txBody>
        </p:sp>
      </p:grpSp>
      <p:grpSp>
        <p:nvGrpSpPr>
          <p:cNvPr id="8" name="Group 7"/>
          <p:cNvGrpSpPr/>
          <p:nvPr/>
        </p:nvGrpSpPr>
        <p:grpSpPr>
          <a:xfrm>
            <a:off x="3347863" y="1822920"/>
            <a:ext cx="5266944" cy="1867425"/>
            <a:chOff x="2818671" y="265009"/>
            <a:chExt cx="5266944" cy="1867425"/>
          </a:xfrm>
        </p:grpSpPr>
        <p:sp>
          <p:nvSpPr>
            <p:cNvPr id="12" name="Round Same Side Corner Rectangle 11"/>
            <p:cNvSpPr/>
            <p:nvPr/>
          </p:nvSpPr>
          <p:spPr>
            <a:xfrm rot="5400000">
              <a:off x="4518430" y="-1434750"/>
              <a:ext cx="1867425" cy="5266944"/>
            </a:xfrm>
            <a:prstGeom prst="round2SameRect">
              <a:avLst/>
            </a:prstGeom>
            <a:solidFill>
              <a:srgbClr val="FF0000">
                <a:alpha val="85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Round Same Side Corner Rectangle 8"/>
            <p:cNvSpPr/>
            <p:nvPr/>
          </p:nvSpPr>
          <p:spPr>
            <a:xfrm>
              <a:off x="2818671" y="356169"/>
              <a:ext cx="5175784" cy="168510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GB" sz="1800" u="none" kern="1200" baseline="0" dirty="0">
                  <a:solidFill>
                    <a:schemeClr val="bg1"/>
                  </a:solidFill>
                </a:rPr>
                <a:t>Select from the list of Strategic directions &amp; Recommended Actions. </a:t>
              </a:r>
            </a:p>
            <a:p>
              <a:pPr marL="171450" lvl="1" indent="-171450" algn="l" defTabSz="800100" rtl="0">
                <a:lnSpc>
                  <a:spcPct val="90000"/>
                </a:lnSpc>
                <a:spcBef>
                  <a:spcPct val="0"/>
                </a:spcBef>
                <a:spcAft>
                  <a:spcPct val="15000"/>
                </a:spcAft>
                <a:buChar char="••"/>
              </a:pPr>
              <a:endParaRPr lang="en-GB" sz="1800" u="none" kern="1200" baseline="0" dirty="0">
                <a:solidFill>
                  <a:schemeClr val="bg1"/>
                </a:solidFill>
              </a:endParaRPr>
            </a:p>
            <a:p>
              <a:pPr marL="171450" lvl="1" indent="-171450" algn="l" defTabSz="800100" rtl="0">
                <a:lnSpc>
                  <a:spcPct val="90000"/>
                </a:lnSpc>
                <a:spcBef>
                  <a:spcPct val="0"/>
                </a:spcBef>
                <a:spcAft>
                  <a:spcPct val="15000"/>
                </a:spcAft>
                <a:buChar char="••"/>
              </a:pPr>
              <a:r>
                <a:rPr lang="en-GB" sz="1800" u="none" kern="1200" baseline="0" dirty="0">
                  <a:solidFill>
                    <a:schemeClr val="bg1"/>
                  </a:solidFill>
                </a:rPr>
                <a:t>Regional and NSs’ specific adaptations are encouraged.</a:t>
              </a:r>
            </a:p>
          </p:txBody>
        </p:sp>
      </p:grpSp>
      <p:grpSp>
        <p:nvGrpSpPr>
          <p:cNvPr id="9" name="Group 8"/>
          <p:cNvGrpSpPr/>
          <p:nvPr/>
        </p:nvGrpSpPr>
        <p:grpSpPr>
          <a:xfrm>
            <a:off x="539515" y="1606895"/>
            <a:ext cx="2962656" cy="2334282"/>
            <a:chOff x="10323" y="48984"/>
            <a:chExt cx="2962656" cy="2334282"/>
          </a:xfrm>
        </p:grpSpPr>
        <p:sp>
          <p:nvSpPr>
            <p:cNvPr id="10" name="Rounded Rectangle 9"/>
            <p:cNvSpPr/>
            <p:nvPr/>
          </p:nvSpPr>
          <p:spPr>
            <a:xfrm>
              <a:off x="10323" y="48984"/>
              <a:ext cx="2962656" cy="2334282"/>
            </a:xfrm>
            <a:prstGeom prst="roundRect">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Rounded Rectangle 10"/>
            <p:cNvSpPr/>
            <p:nvPr/>
          </p:nvSpPr>
          <p:spPr>
            <a:xfrm>
              <a:off x="124273" y="162934"/>
              <a:ext cx="2734756" cy="2106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n-GB" sz="2700" b="1" u="none" kern="1200" dirty="0"/>
                <a:t>MENU of the IFRC Youth Policy’s ”</a:t>
              </a:r>
              <a:r>
                <a:rPr lang="en-GB" sz="2700" b="1" i="1" u="none" kern="1200" dirty="0"/>
                <a:t>HOWs</a:t>
              </a:r>
              <a:r>
                <a:rPr lang="en-GB" sz="2700" b="1" u="none" kern="1200" dirty="0"/>
                <a:t>” </a:t>
              </a:r>
            </a:p>
          </p:txBody>
        </p:sp>
      </p:grpSp>
    </p:spTree>
    <p:extLst>
      <p:ext uri="{BB962C8B-B14F-4D97-AF65-F5344CB8AC3E}">
        <p14:creationId xmlns:p14="http://schemas.microsoft.com/office/powerpoint/2010/main" val="347762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38936453"/>
              </p:ext>
            </p:extLst>
          </p:nvPr>
        </p:nvGraphicFramePr>
        <p:xfrm>
          <a:off x="0" y="274638"/>
          <a:ext cx="9144000" cy="79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3"/>
          <p:cNvGraphicFramePr>
            <a:graphicFrameLocks noGrp="1"/>
          </p:cNvGraphicFramePr>
          <p:nvPr>
            <p:ph idx="1"/>
            <p:extLst>
              <p:ext uri="{D42A27DB-BD31-4B8C-83A1-F6EECF244321}">
                <p14:modId xmlns:p14="http://schemas.microsoft.com/office/powerpoint/2010/main" val="3482329732"/>
              </p:ext>
            </p:extLst>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49293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1013</TotalTime>
  <Words>3069</Words>
  <Application>Microsoft Office PowerPoint</Application>
  <PresentationFormat>On-screen Show (4:3)</PresentationFormat>
  <Paragraphs>484</Paragraphs>
  <Slides>25</Slides>
  <Notes>25</Notes>
  <HiddenSlides>5</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0" baseType="lpstr">
      <vt:lpstr>Arial</vt:lpstr>
      <vt:lpstr>Calibri</vt:lpstr>
      <vt:lpstr>Wingdings</vt:lpstr>
      <vt:lpstr>Office Theme</vt:lpstr>
      <vt:lpstr>Acrobat Document</vt:lpstr>
      <vt:lpstr>PowerPoint Presentation</vt:lpstr>
      <vt:lpstr>PowerPoint Presentation</vt:lpstr>
      <vt:lpstr>PowerPoint Presentation</vt:lpstr>
      <vt:lpstr>PowerPoint Presentation</vt:lpstr>
      <vt:lpstr>Principles of the Youth Engagement in RCRC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IFRC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IFRC Youth Engagement Strategy</dc:title>
  <dc:creator>Marcel STEFANIK</dc:creator>
  <cp:lastModifiedBy>Ernest MARUZA</cp:lastModifiedBy>
  <cp:revision>144</cp:revision>
  <cp:lastPrinted>2014-02-13T08:00:50Z</cp:lastPrinted>
  <dcterms:created xsi:type="dcterms:W3CDTF">2013-04-12T11:52:36Z</dcterms:created>
  <dcterms:modified xsi:type="dcterms:W3CDTF">2017-07-25T10:03:41Z</dcterms:modified>
</cp:coreProperties>
</file>